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5" r:id="rId5"/>
    <p:sldMasterId id="2147483686" r:id="rId6"/>
    <p:sldMasterId id="2147483687"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Lst>
  <p:sldSz cy="5143500" cx="9144000"/>
  <p:notesSz cx="6858000" cy="9144000"/>
  <p:embeddedFontLst>
    <p:embeddedFont>
      <p:font typeface="Roboto"/>
      <p:regular r:id="rId31"/>
      <p:bold r:id="rId32"/>
      <p:italic r:id="rId33"/>
      <p:boldItalic r:id="rId34"/>
    </p:embeddedFont>
    <p:embeddedFont>
      <p:font typeface="Montserra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1710462-69C1-4122-B37D-D37E6D3ADEB5}">
  <a:tblStyle styleId="{41710462-69C1-4122-B37D-D37E6D3ADEB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1.xml"/><Relationship Id="rId7" Type="http://schemas.openxmlformats.org/officeDocument/2006/relationships/slideMaster" Target="slideMasters/slideMaster3.xml"/><Relationship Id="rId8" Type="http://schemas.openxmlformats.org/officeDocument/2006/relationships/notesMaster" Target="notesMasters/notesMaster1.xml"/><Relationship Id="rId31" Type="http://schemas.openxmlformats.org/officeDocument/2006/relationships/font" Target="fonts/Roboto-regular.fntdata"/><Relationship Id="rId30" Type="http://schemas.openxmlformats.org/officeDocument/2006/relationships/slide" Target="slides/slide22.xml"/><Relationship Id="rId11" Type="http://schemas.openxmlformats.org/officeDocument/2006/relationships/slide" Target="slides/slide3.xml"/><Relationship Id="rId33" Type="http://schemas.openxmlformats.org/officeDocument/2006/relationships/font" Target="fonts/Roboto-italic.fntdata"/><Relationship Id="rId10" Type="http://schemas.openxmlformats.org/officeDocument/2006/relationships/slide" Target="slides/slide2.xml"/><Relationship Id="rId32" Type="http://schemas.openxmlformats.org/officeDocument/2006/relationships/font" Target="fonts/Roboto-bold.fntdata"/><Relationship Id="rId13" Type="http://schemas.openxmlformats.org/officeDocument/2006/relationships/slide" Target="slides/slide5.xml"/><Relationship Id="rId35" Type="http://schemas.openxmlformats.org/officeDocument/2006/relationships/font" Target="fonts/Montserrat-regular.fntdata"/><Relationship Id="rId12" Type="http://schemas.openxmlformats.org/officeDocument/2006/relationships/slide" Target="slides/slide4.xml"/><Relationship Id="rId34" Type="http://schemas.openxmlformats.org/officeDocument/2006/relationships/font" Target="fonts/Roboto-boldItalic.fntdata"/><Relationship Id="rId15" Type="http://schemas.openxmlformats.org/officeDocument/2006/relationships/slide" Target="slides/slide7.xml"/><Relationship Id="rId37" Type="http://schemas.openxmlformats.org/officeDocument/2006/relationships/font" Target="fonts/Montserrat-italic.fntdata"/><Relationship Id="rId14" Type="http://schemas.openxmlformats.org/officeDocument/2006/relationships/slide" Target="slides/slide6.xml"/><Relationship Id="rId36" Type="http://schemas.openxmlformats.org/officeDocument/2006/relationships/font" Target="fonts/Montserrat-bold.fntdata"/><Relationship Id="rId17" Type="http://schemas.openxmlformats.org/officeDocument/2006/relationships/slide" Target="slides/slide9.xml"/><Relationship Id="rId16" Type="http://schemas.openxmlformats.org/officeDocument/2006/relationships/slide" Target="slides/slide8.xml"/><Relationship Id="rId38" Type="http://schemas.openxmlformats.org/officeDocument/2006/relationships/font" Target="fonts/Montserrat-boldItalic.fntdata"/><Relationship Id="rId19" Type="http://schemas.openxmlformats.org/officeDocument/2006/relationships/slide" Target="slides/slide11.xml"/><Relationship Id="rId18" Type="http://schemas.openxmlformats.org/officeDocument/2006/relationships/slide" Target="slides/slide10.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acd9ff67c1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acd9ff67c1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rgbClr val="2A3990"/>
              </a:buClr>
              <a:buSzPts val="1100"/>
              <a:buFont typeface="Arial"/>
              <a:buNone/>
            </a:pPr>
            <a:r>
              <a:rPr lang="en"/>
              <a:t>Jason</a:t>
            </a:r>
            <a:endParaRPr/>
          </a:p>
          <a:p>
            <a:pPr indent="0" lvl="0" marL="0" rtl="0" algn="l">
              <a:lnSpc>
                <a:spcPct val="115000"/>
              </a:lnSpc>
              <a:spcBef>
                <a:spcPts val="0"/>
              </a:spcBef>
              <a:spcAft>
                <a:spcPts val="0"/>
              </a:spcAft>
              <a:buClr>
                <a:srgbClr val="2A3990"/>
              </a:buClr>
              <a:buSzPts val="1100"/>
              <a:buFont typeface="Arial"/>
              <a:buNone/>
            </a:pPr>
            <a:r>
              <a:rPr lang="en"/>
              <a:t>Good evening ladies and gentlemen. We are a team of </a:t>
            </a:r>
            <a:r>
              <a:rPr lang="en"/>
              <a:t>data scientists</a:t>
            </a:r>
            <a:r>
              <a:rPr lang="en"/>
              <a:t> from Electric Foresights. Tonight, we are very pleased to present to you the new frontier for the electricity cost saving in Mexico.</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6" name="Shape 356"/>
        <p:cNvGrpSpPr/>
        <p:nvPr/>
      </p:nvGrpSpPr>
      <p:grpSpPr>
        <a:xfrm>
          <a:off x="0" y="0"/>
          <a:ext cx="0" cy="0"/>
          <a:chOff x="0" y="0"/>
          <a:chExt cx="0" cy="0"/>
        </a:xfrm>
      </p:grpSpPr>
      <p:sp>
        <p:nvSpPr>
          <p:cNvPr id="357" name="Google Shape;357;gace750799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8" name="Google Shape;358;gace750799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Pavel</a:t>
            </a:r>
            <a:endParaRPr/>
          </a:p>
          <a:p>
            <a:pPr indent="0" lvl="0" marL="0" rtl="0" algn="l">
              <a:spcBef>
                <a:spcPts val="0"/>
              </a:spcBef>
              <a:spcAft>
                <a:spcPts val="0"/>
              </a:spcAft>
              <a:buNone/>
            </a:pPr>
            <a:r>
              <a:rPr lang="en"/>
              <a:t>This dashboard </a:t>
            </a:r>
            <a:r>
              <a:rPr lang="en"/>
              <a:t>demonstrates what kind of information can a user expect. The most prominent chart shows the hourly electricity price for the selected region. The solid line indicates historical actual price, whereas the dotted line indicates the predicted electricity price generated by the ARNN model running at the backend server. Users can zoom in on the chart to see the hourly trend, and they can conveniently zoom out by double click.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Currently, we only launched prediction for Monterrey region which is the condensed industry hub in Mexico. We plan to launch other regions according to clients’ need in the future.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Besides the interactive chart, we also offer summary table which quickly highlights the predicted daily average, a useful piece of information that helps if our client want to adopt flexible work schedule. It also offers the peak hours and off-peak hours which helps a client to implement peak shavings.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addition, our client can get the complete prediction results by clicking on the download button, which saves the predictions as a csv file.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Please take note that this dashboard is for demonstration purpose. In production, we will offer API access to help our client integrate the price intelligence with their existing system for automated decision making.</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a0c95dcfab_0_1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a0c95dcfab_0_1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Jason</a:t>
            </a:r>
            <a:endParaRPr b="1"/>
          </a:p>
          <a:p>
            <a:pPr indent="0" lvl="0" marL="0" rtl="0" algn="l">
              <a:lnSpc>
                <a:spcPct val="115000"/>
              </a:lnSpc>
              <a:spcBef>
                <a:spcPts val="1600"/>
              </a:spcBef>
              <a:spcAft>
                <a:spcPts val="0"/>
              </a:spcAft>
              <a:buNone/>
            </a:pPr>
            <a:r>
              <a:rPr lang="en"/>
              <a:t>Now you know that our product is a </a:t>
            </a:r>
            <a:r>
              <a:rPr lang="en"/>
              <a:t>crystal</a:t>
            </a:r>
            <a:r>
              <a:rPr lang="en"/>
              <a:t> ball that unveils future electricity price, so what does it mean to your business?</a:t>
            </a:r>
            <a:endParaRPr/>
          </a:p>
          <a:p>
            <a:pPr indent="0" lvl="0" marL="0" rtl="0" algn="l">
              <a:lnSpc>
                <a:spcPct val="115000"/>
              </a:lnSpc>
              <a:spcBef>
                <a:spcPts val="1600"/>
              </a:spcBef>
              <a:spcAft>
                <a:spcPts val="0"/>
              </a:spcAft>
              <a:buNone/>
            </a:pPr>
            <a:r>
              <a:rPr lang="en"/>
              <a:t>A well known saying goes knowledge is power. The forecast of future electricity price unlocks a new arsenal of cost-saving tools. </a:t>
            </a:r>
            <a:endParaRPr/>
          </a:p>
          <a:p>
            <a:pPr indent="0" lvl="0" marL="0" rtl="0" algn="l">
              <a:lnSpc>
                <a:spcPct val="115000"/>
              </a:lnSpc>
              <a:spcBef>
                <a:spcPts val="1600"/>
              </a:spcBef>
              <a:spcAft>
                <a:spcPts val="0"/>
              </a:spcAft>
              <a:buNone/>
            </a:pPr>
            <a:r>
              <a:rPr lang="en"/>
              <a:t>For instance……</a:t>
            </a:r>
            <a:endParaRPr/>
          </a:p>
          <a:p>
            <a:pPr indent="0" lvl="0" marL="0" rtl="0" algn="l">
              <a:lnSpc>
                <a:spcPct val="115000"/>
              </a:lnSpc>
              <a:spcBef>
                <a:spcPts val="1600"/>
              </a:spcBef>
              <a:spcAft>
                <a:spcPts val="0"/>
              </a:spcAft>
              <a:buNone/>
            </a:pPr>
            <a:r>
              <a:rPr lang="en"/>
              <a:t>,... and a lot more.</a:t>
            </a:r>
            <a:endParaRPr/>
          </a:p>
          <a:p>
            <a:pPr indent="0" lvl="0" marL="0" rtl="0" algn="l">
              <a:lnSpc>
                <a:spcPct val="115000"/>
              </a:lnSpc>
              <a:spcBef>
                <a:spcPts val="1600"/>
              </a:spcBef>
              <a:spcAft>
                <a:spcPts val="1600"/>
              </a:spcAft>
              <a:buNone/>
            </a:pPr>
            <a:r>
              <a:rPr lang="en"/>
              <a:t>Here we are going to use a case study to </a:t>
            </a:r>
            <a:r>
              <a:rPr lang="en"/>
              <a:t>demonstrate</a:t>
            </a:r>
            <a:r>
              <a:rPr lang="en"/>
              <a:t> to you the amount of saving power our product offers by simply leveraging on the first two strategies - Alternative operating schedules and Targeted peak-shaving.</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ace750799b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ace750799b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Jason: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Please allow me to introduce to you one of our potential clients.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aed0b9e44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aed0b9e44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Jason:</a:t>
            </a:r>
            <a:endParaRPr/>
          </a:p>
          <a:p>
            <a:pPr indent="0" lvl="0" marL="0" rtl="0" algn="l">
              <a:spcBef>
                <a:spcPts val="0"/>
              </a:spcBef>
              <a:spcAft>
                <a:spcPts val="0"/>
              </a:spcAft>
              <a:buNone/>
            </a:pPr>
            <a:r>
              <a:rPr lang="en"/>
              <a:t>Now let’s take a look at how our product can benefit this client.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Before we proceed further, let’s understand how the two cost saving strategies work.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alternative work schedule is implemented by shifting client’s operations to the days with the least predicted average cost in the week. Noted that the least cost days of the week may differ from time to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peaking-shaving strategy is implemented by moving a portion of the peak hours' power consumption to a number of off-peak hours, in order to cut down peak hour costs without sacrificing the total consumption amount. However, in certain cases, client may not need to catch up the power consumption in off peak hours, instead, they just want to identify the peak hours to cut down consumption, which is the exactly the case of this client.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Now, all we need to do is to pick the </a:t>
            </a:r>
            <a:r>
              <a:rPr lang="en"/>
              <a:t>operating</a:t>
            </a:r>
            <a:r>
              <a:rPr lang="en"/>
              <a:t> days and enter the information according to our client’s current situation and click on View Savings.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grey bar represents the original electricity cost when taking no actions at all.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Orange bar indicates the actual cost if the client only practices alternative work scheduling based on the model prediction, you can see that the operations on day 1 and day 4 are moved to day 5 and day 6.</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green bar indicates the cost if client only practices peak-shaving.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purple line indicates the cost if the client were to practice both.</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At the bottom, we can directly see the total amount of savings. In this case the client would probably save 4.3 million dollars by practicing just two of the many cost-saving strategies enabled by the intelligence.</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ace750799b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ace750799b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rgbClr val="2A3990"/>
                </a:solidFill>
              </a:rPr>
              <a:t>Jason:</a:t>
            </a:r>
            <a:endParaRPr b="1">
              <a:solidFill>
                <a:srgbClr val="2A3990"/>
              </a:solidFill>
            </a:endParaRPr>
          </a:p>
          <a:p>
            <a:pPr indent="0" lvl="0" marL="0" rtl="0" algn="l">
              <a:spcBef>
                <a:spcPts val="0"/>
              </a:spcBef>
              <a:spcAft>
                <a:spcPts val="0"/>
              </a:spcAft>
              <a:buClr>
                <a:schemeClr val="dk1"/>
              </a:buClr>
              <a:buSzPts val="1100"/>
              <a:buFont typeface="Arial"/>
              <a:buNone/>
            </a:pPr>
            <a:r>
              <a:t/>
            </a:r>
            <a:endParaRPr b="1">
              <a:solidFill>
                <a:srgbClr val="2A3990"/>
              </a:solidFill>
            </a:endParaRPr>
          </a:p>
          <a:p>
            <a:pPr indent="0" lvl="0" marL="0" rtl="0" algn="l">
              <a:spcBef>
                <a:spcPts val="0"/>
              </a:spcBef>
              <a:spcAft>
                <a:spcPts val="0"/>
              </a:spcAft>
              <a:buClr>
                <a:schemeClr val="dk1"/>
              </a:buClr>
              <a:buSzPts val="1100"/>
              <a:buFont typeface="Arial"/>
              <a:buNone/>
            </a:pPr>
            <a:r>
              <a:rPr lang="en">
                <a:solidFill>
                  <a:srgbClr val="2A3990"/>
                </a:solidFill>
              </a:rPr>
              <a:t>So here is the quick recap:</a:t>
            </a:r>
            <a:endParaRPr>
              <a:solidFill>
                <a:srgbClr val="2A3990"/>
              </a:solidFill>
            </a:endParaRPr>
          </a:p>
          <a:p>
            <a:pPr indent="0" lvl="0" marL="0" rtl="0" algn="l">
              <a:spcBef>
                <a:spcPts val="0"/>
              </a:spcBef>
              <a:spcAft>
                <a:spcPts val="0"/>
              </a:spcAft>
              <a:buClr>
                <a:schemeClr val="dk1"/>
              </a:buClr>
              <a:buSzPts val="1100"/>
              <a:buFont typeface="Arial"/>
              <a:buNone/>
            </a:pPr>
            <a:r>
              <a:t/>
            </a:r>
            <a:endParaRPr>
              <a:solidFill>
                <a:srgbClr val="2A3990"/>
              </a:solidFill>
            </a:endParaRPr>
          </a:p>
          <a:p>
            <a:pPr indent="0" lvl="0" marL="0" rtl="0" algn="l">
              <a:spcBef>
                <a:spcPts val="0"/>
              </a:spcBef>
              <a:spcAft>
                <a:spcPts val="0"/>
              </a:spcAft>
              <a:buClr>
                <a:schemeClr val="dk1"/>
              </a:buClr>
              <a:buSzPts val="1100"/>
              <a:buFont typeface="Arial"/>
              <a:buNone/>
            </a:pPr>
            <a:r>
              <a:rPr lang="en">
                <a:solidFill>
                  <a:srgbClr val="2A3990"/>
                </a:solidFill>
              </a:rPr>
              <a:t>Our company has identified the key leading to further electricity cost savings</a:t>
            </a:r>
            <a:endParaRPr>
              <a:solidFill>
                <a:srgbClr val="2A3990"/>
              </a:solidFill>
            </a:endParaRPr>
          </a:p>
          <a:p>
            <a:pPr indent="0" lvl="0" marL="0" rtl="0" algn="l">
              <a:spcBef>
                <a:spcPts val="0"/>
              </a:spcBef>
              <a:spcAft>
                <a:spcPts val="0"/>
              </a:spcAft>
              <a:buClr>
                <a:schemeClr val="dk1"/>
              </a:buClr>
              <a:buSzPts val="1100"/>
              <a:buFont typeface="Arial"/>
              <a:buNone/>
            </a:pPr>
            <a:r>
              <a:t/>
            </a:r>
            <a:endParaRPr>
              <a:solidFill>
                <a:srgbClr val="2A3990"/>
              </a:solidFill>
            </a:endParaRPr>
          </a:p>
          <a:p>
            <a:pPr indent="0" lvl="0" marL="0" rtl="0" algn="l">
              <a:spcBef>
                <a:spcPts val="0"/>
              </a:spcBef>
              <a:spcAft>
                <a:spcPts val="0"/>
              </a:spcAft>
              <a:buClr>
                <a:schemeClr val="dk1"/>
              </a:buClr>
              <a:buSzPts val="1100"/>
              <a:buFont typeface="Arial"/>
              <a:buNone/>
            </a:pPr>
            <a:r>
              <a:rPr lang="en">
                <a:solidFill>
                  <a:srgbClr val="2A3990"/>
                </a:solidFill>
              </a:rPr>
              <a:t>We have solved the problem of electricity price forecasting in Mexico.</a:t>
            </a:r>
            <a:endParaRPr>
              <a:solidFill>
                <a:srgbClr val="2A3990"/>
              </a:solidFill>
            </a:endParaRPr>
          </a:p>
          <a:p>
            <a:pPr indent="0" lvl="0" marL="0" rtl="0" algn="l">
              <a:spcBef>
                <a:spcPts val="0"/>
              </a:spcBef>
              <a:spcAft>
                <a:spcPts val="0"/>
              </a:spcAft>
              <a:buClr>
                <a:schemeClr val="dk1"/>
              </a:buClr>
              <a:buSzPts val="1100"/>
              <a:buFont typeface="Arial"/>
              <a:buNone/>
            </a:pPr>
            <a:r>
              <a:t/>
            </a:r>
            <a:endParaRPr>
              <a:solidFill>
                <a:srgbClr val="2A3990"/>
              </a:solidFill>
            </a:endParaRPr>
          </a:p>
          <a:p>
            <a:pPr indent="0" lvl="0" marL="0" rtl="0" algn="l">
              <a:spcBef>
                <a:spcPts val="0"/>
              </a:spcBef>
              <a:spcAft>
                <a:spcPts val="0"/>
              </a:spcAft>
              <a:buClr>
                <a:schemeClr val="dk1"/>
              </a:buClr>
              <a:buSzPts val="1100"/>
              <a:buFont typeface="Arial"/>
              <a:buNone/>
            </a:pPr>
            <a:r>
              <a:rPr lang="en">
                <a:solidFill>
                  <a:srgbClr val="2A3990"/>
                </a:solidFill>
              </a:rPr>
              <a:t>Our product unlocked various new strategies for more electricity cost savings.</a:t>
            </a:r>
            <a:endParaRPr>
              <a:solidFill>
                <a:srgbClr val="2A3990"/>
              </a:solidFill>
            </a:endParaRPr>
          </a:p>
          <a:p>
            <a:pPr indent="0" lvl="0" marL="0" rtl="0" algn="l">
              <a:spcBef>
                <a:spcPts val="0"/>
              </a:spcBef>
              <a:spcAft>
                <a:spcPts val="0"/>
              </a:spcAft>
              <a:buClr>
                <a:schemeClr val="dk1"/>
              </a:buClr>
              <a:buSzPts val="1100"/>
              <a:buFont typeface="Arial"/>
              <a:buNone/>
            </a:pPr>
            <a:r>
              <a:t/>
            </a:r>
            <a:endParaRPr>
              <a:solidFill>
                <a:srgbClr val="2A3990"/>
              </a:solidFill>
            </a:endParaRPr>
          </a:p>
          <a:p>
            <a:pPr indent="0" lvl="0" marL="0" rtl="0" algn="l">
              <a:spcBef>
                <a:spcPts val="0"/>
              </a:spcBef>
              <a:spcAft>
                <a:spcPts val="0"/>
              </a:spcAft>
              <a:buClr>
                <a:schemeClr val="dk1"/>
              </a:buClr>
              <a:buSzPts val="1100"/>
              <a:buFont typeface="Arial"/>
              <a:buNone/>
            </a:pPr>
            <a:r>
              <a:rPr lang="en">
                <a:solidFill>
                  <a:srgbClr val="2A3990"/>
                </a:solidFill>
              </a:rPr>
              <a:t>It can help thousands of factories in Mexico to save millions of dollars a year.</a:t>
            </a:r>
            <a:endParaRPr>
              <a:solidFill>
                <a:srgbClr val="2A3990"/>
              </a:solidFill>
            </a:endParaRPr>
          </a:p>
          <a:p>
            <a:pPr indent="0" lvl="0" marL="0" rtl="0" algn="l">
              <a:spcBef>
                <a:spcPts val="0"/>
              </a:spcBef>
              <a:spcAft>
                <a:spcPts val="0"/>
              </a:spcAft>
              <a:buClr>
                <a:schemeClr val="dk1"/>
              </a:buClr>
              <a:buSzPts val="1100"/>
              <a:buFont typeface="Arial"/>
              <a:buNone/>
            </a:pPr>
            <a:r>
              <a:t/>
            </a:r>
            <a:endParaRPr b="1">
              <a:solidFill>
                <a:srgbClr val="2A3990"/>
              </a:solidFill>
            </a:endParaRPr>
          </a:p>
          <a:p>
            <a:pPr indent="0" lvl="0" marL="0" rtl="0" algn="l">
              <a:spcBef>
                <a:spcPts val="0"/>
              </a:spcBef>
              <a:spcAft>
                <a:spcPts val="0"/>
              </a:spcAft>
              <a:buClr>
                <a:schemeClr val="dk1"/>
              </a:buClr>
              <a:buSzPts val="1100"/>
              <a:buFont typeface="Arial"/>
              <a:buNone/>
            </a:pPr>
            <a:r>
              <a:rPr lang="en">
                <a:solidFill>
                  <a:schemeClr val="dk1"/>
                </a:solidFill>
              </a:rPr>
              <a:t>Next Andres will share with you what additional value added services that we can do for you and your business.</a:t>
            </a:r>
            <a:endParaRPr>
              <a:solidFill>
                <a:schemeClr val="dk1"/>
              </a:solidFill>
            </a:endParaRPr>
          </a:p>
          <a:p>
            <a:pPr indent="0" lvl="0" marL="0" rtl="0" algn="l">
              <a:spcBef>
                <a:spcPts val="0"/>
              </a:spcBef>
              <a:spcAft>
                <a:spcPts val="0"/>
              </a:spcAft>
              <a:buClr>
                <a:schemeClr val="dk1"/>
              </a:buClr>
              <a:buSzPts val="1100"/>
              <a:buFont typeface="Arial"/>
              <a:buNone/>
            </a:pPr>
            <a:r>
              <a:t/>
            </a:r>
            <a:endParaRPr b="1">
              <a:solidFill>
                <a:srgbClr val="2A3990"/>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a4c0d07d01_0_129:notes"/>
          <p:cNvSpPr/>
          <p:nvPr>
            <p:ph idx="2" type="sldImg"/>
          </p:nvPr>
        </p:nvSpPr>
        <p:spPr>
          <a:xfrm>
            <a:off x="3257550" y="514350"/>
            <a:ext cx="3430500" cy="25716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ga4c0d07d01_0_1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Andres</a:t>
            </a:r>
            <a:endParaRPr b="1">
              <a:solidFill>
                <a:schemeClr val="dk1"/>
              </a:solidFill>
            </a:endParaRPr>
          </a:p>
          <a:p>
            <a:pPr indent="0" lvl="0" marL="0" rtl="0" algn="l">
              <a:lnSpc>
                <a:spcPct val="115000"/>
              </a:lnSpc>
              <a:spcBef>
                <a:spcPts val="1600"/>
              </a:spcBef>
              <a:spcAft>
                <a:spcPts val="1600"/>
              </a:spcAft>
              <a:buClr>
                <a:schemeClr val="dk1"/>
              </a:buClr>
              <a:buSzPts val="1100"/>
              <a:buFont typeface="Arial"/>
              <a:buNone/>
            </a:pPr>
            <a:r>
              <a:rPr b="1" lang="en">
                <a:solidFill>
                  <a:schemeClr val="dk1"/>
                </a:solidFill>
              </a:rPr>
              <a:t>The potential next steps are to first tailor a dashboard to each particular customer and offer API access to our forecast. Second, to expand the forecast to the charge zone where your factories are located. Third, to work with energy consultants to provide customized cost savings for you. Ultimately, we provide many potential opportunities  such as tailored demand forecasting, cost budgeting, and collaboration with energy consultants to provide optimum recommendations with our software and dashboard among other opportunities. And now I yield the floor to questions, and bellow you can see the electricity bill for our three use cases with their respective savings and a table with the different algorithms we compared in order to see which yielded the best forecast. </a:t>
            </a:r>
            <a:endParaRPr b="1">
              <a:solidFill>
                <a:schemeClr val="dk1"/>
              </a:solidFill>
            </a:endParaRPr>
          </a:p>
        </p:txBody>
      </p:sp>
      <p:sp>
        <p:nvSpPr>
          <p:cNvPr id="398" name="Google Shape;398;ga4c0d07d01_0_129:notes"/>
          <p:cNvSpPr txBox="1"/>
          <p:nvPr>
            <p:ph idx="3" type="hdr"/>
          </p:nvPr>
        </p:nvSpPr>
        <p:spPr>
          <a:xfrm>
            <a:off x="0" y="0"/>
            <a:ext cx="2971800" cy="4587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
              <a:t>My First Template</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53c9903583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6" name="Google Shape;436;g53c9903583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a36575ba01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a36575ba01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b="1"/>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aed0b9e44a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aed0b9e44a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aed0b9e44a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4" name="Google Shape;454;gaed0b9e44a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acde5d827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acde5d827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Jason:</a:t>
            </a:r>
            <a:endParaRPr/>
          </a:p>
          <a:p>
            <a:pPr indent="0" lvl="0" marL="0" rtl="0" algn="l">
              <a:spcBef>
                <a:spcPts val="0"/>
              </a:spcBef>
              <a:spcAft>
                <a:spcPts val="0"/>
              </a:spcAft>
              <a:buNone/>
            </a:pPr>
            <a:r>
              <a:rPr lang="en"/>
              <a:t>Over the past, big electricity users like </a:t>
            </a:r>
            <a:r>
              <a:rPr lang="en"/>
              <a:t>data warehouse</a:t>
            </a:r>
            <a:r>
              <a:rPr lang="en"/>
              <a:t> and manufacturers have done a very good job coming up with numerous brilliant ways to control electricity consumption.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However, most of them have come to the realization that they are approaching the ceiling for consumption control. So the million dollar question is that is there further room for electricity cost saving?</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answer the question, we have to resort to the most basic equation of the electricity cost.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gaed0b9e44a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9" name="Google Shape;459;gaed0b9e44a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aed0b9e44a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aed0b9e44a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b="1"/>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8" name="Shape 468"/>
        <p:cNvGrpSpPr/>
        <p:nvPr/>
      </p:nvGrpSpPr>
      <p:grpSpPr>
        <a:xfrm>
          <a:off x="0" y="0"/>
          <a:ext cx="0" cy="0"/>
          <a:chOff x="0" y="0"/>
          <a:chExt cx="0" cy="0"/>
        </a:xfrm>
      </p:grpSpPr>
      <p:sp>
        <p:nvSpPr>
          <p:cNvPr id="469" name="Google Shape;469;ga36575ba01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0" name="Google Shape;470;ga36575ba01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t/>
            </a:r>
            <a:endParaRPr b="1"/>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acd9ff67c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acd9ff67c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Jason:</a:t>
            </a:r>
            <a:endParaRPr/>
          </a:p>
          <a:p>
            <a:pPr indent="0" lvl="0" marL="0" rtl="0" algn="l">
              <a:spcBef>
                <a:spcPts val="0"/>
              </a:spcBef>
              <a:spcAft>
                <a:spcPts val="0"/>
              </a:spcAft>
              <a:buNone/>
            </a:pPr>
            <a:r>
              <a:rPr lang="en"/>
              <a:t>There are two components for the electricity cost -- the consumption and the price! In the past, we have focused too much on the consumption side while giving little attention to the price element. It then appears that the key to unlock further cost savings is found in price.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To find out the key, we have to first understand what electricity pricing mechanism in the Mexico Day-ahead market.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a36575ba01_0_5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a36575ba01_0_5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Jason</a:t>
            </a:r>
            <a:endParaRPr/>
          </a:p>
          <a:p>
            <a:pPr indent="0" lvl="0" marL="0" rtl="0" algn="l">
              <a:spcBef>
                <a:spcPts val="0"/>
              </a:spcBef>
              <a:spcAft>
                <a:spcPts val="0"/>
              </a:spcAft>
              <a:buNone/>
            </a:pPr>
            <a:r>
              <a:rPr lang="en"/>
              <a:t>And this is how the price is determined in the Mexico market.</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Upon knowing the pricing mechanism, we can now find out the factors affecting the price.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a3508e58f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a3508e58f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Andres</a:t>
            </a:r>
            <a:endParaRPr/>
          </a:p>
          <a:p>
            <a:pPr indent="0" lvl="0" marL="0" rtl="0" algn="l">
              <a:spcBef>
                <a:spcPts val="0"/>
              </a:spcBef>
              <a:spcAft>
                <a:spcPts val="0"/>
              </a:spcAft>
              <a:buNone/>
            </a:pPr>
            <a:r>
              <a:rPr lang="en"/>
              <a:t>Here is a structured view of variables that may impact price. </a:t>
            </a:r>
            <a:endParaRPr/>
          </a:p>
          <a:p>
            <a:pPr indent="0" lvl="0" marL="0" rtl="0" algn="l">
              <a:spcBef>
                <a:spcPts val="0"/>
              </a:spcBef>
              <a:spcAft>
                <a:spcPts val="0"/>
              </a:spcAft>
              <a:buNone/>
            </a:pPr>
            <a:r>
              <a:rPr lang="en"/>
              <a:t>Price depends on who is the last supplier and it’s submitted cost. The last supplier is determined by the demand and the capacity of the market, so the cheapest generator is the first one to enter and in that order the most expensive one is the last, and what ends up affecting the price is the number of end user, the weather, the time of day and the number of suppliers also factor into the day ahead spot market electricity price. This price is also determined by the submitted cost of the last matching supplier it’s fuel cost, the local exchange rate in this case pesos to dollars, the bidding strategy used by the last matching supplier, and the operational cost of the last matching supplier. </a:t>
            </a:r>
            <a:r>
              <a:rPr lang="en"/>
              <a:t>N</a:t>
            </a:r>
            <a:r>
              <a:rPr lang="en"/>
              <a:t>ow I’m going to talk about why there are no established solutions in mexico.</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Last sentence: Now I’m going to talk about why there are no established solutions in mexico.</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a3508e58ff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a3508e58ff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The reason why current solutions don’t work well to forecast price a week-ahead in an hourly frequency is because price is not a stand alone variable, it depends on several factors. </a:t>
            </a:r>
            <a:r>
              <a:rPr lang="en">
                <a:solidFill>
                  <a:schemeClr val="dk1"/>
                </a:solidFill>
              </a:rPr>
              <a:t>Price is the aggregate impact of so many different underlying variables if we only use price through ARIMA or Prophet models we suffer from omitted variable bias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Last sentence:</a:t>
            </a:r>
            <a:r>
              <a:rPr lang="en"/>
              <a:t>3rd point there are so many factors affecting price that </a:t>
            </a:r>
            <a:endParaRPr/>
          </a:p>
          <a:p>
            <a:pPr indent="0" lvl="0" marL="0" rtl="0" algn="l">
              <a:spcBef>
                <a:spcPts val="0"/>
              </a:spcBef>
              <a:spcAft>
                <a:spcPts val="0"/>
              </a:spcAft>
              <a:buNone/>
            </a:pPr>
            <a:r>
              <a:rPr lang="en"/>
              <a:t>Price is the aggregate impact of so many different underlying variables if we only use price we suffer from </a:t>
            </a:r>
            <a:r>
              <a:rPr lang="en"/>
              <a:t>omitted</a:t>
            </a:r>
            <a:r>
              <a:rPr lang="en"/>
              <a:t> variable bias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ace750799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ace750799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Steven</a:t>
            </a:r>
            <a:endParaRPr/>
          </a:p>
          <a:p>
            <a:pPr indent="0" lvl="0" marL="0" rtl="0" algn="l">
              <a:spcBef>
                <a:spcPts val="0"/>
              </a:spcBef>
              <a:spcAft>
                <a:spcPts val="0"/>
              </a:spcAft>
              <a:buClr>
                <a:schemeClr val="dk1"/>
              </a:buClr>
              <a:buSzPts val="1100"/>
              <a:buFont typeface="Arial"/>
              <a:buNone/>
            </a:pPr>
            <a:r>
              <a:rPr lang="en">
                <a:solidFill>
                  <a:schemeClr val="dk1"/>
                </a:solidFill>
              </a:rPr>
              <a:t>Thank you Andres for walking through the limitation in traditional forecast method, </a:t>
            </a:r>
            <a:endParaRPr>
              <a:solidFill>
                <a:schemeClr val="dk1"/>
              </a:solidFill>
            </a:endParaRPr>
          </a:p>
          <a:p>
            <a:pPr indent="0" lvl="0" marL="0" rtl="0" algn="l">
              <a:spcBef>
                <a:spcPts val="0"/>
              </a:spcBef>
              <a:spcAft>
                <a:spcPts val="0"/>
              </a:spcAft>
              <a:buNone/>
            </a:pPr>
            <a:r>
              <a:rPr lang="en">
                <a:solidFill>
                  <a:schemeClr val="dk1"/>
                </a:solidFill>
              </a:rPr>
              <a:t>Here at Electric Foresights, we have a solution to boost up the accuracy of the hourly electricity price forecast, which is a key component for user to estimate their total electricity cost accurately.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rPr lang="en"/>
              <a:t>We achieve better accuracy by utilizing autoregressive recurrent neural networks. This model can capture the subtle interactions among various factors affecting the price.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 addition to a robust model, we feed in the most relevant and updated data by setting up an automated data pipeline to scrape latest data every day from 5 different web sources which encompassed 14 different features.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will walk through more technology detail in shortly.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a0c95dcfab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a0c95dcfab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Steven</a:t>
            </a:r>
            <a:endParaRPr b="1"/>
          </a:p>
          <a:p>
            <a:pPr indent="0" lvl="0" marL="0" rtl="0" algn="l">
              <a:lnSpc>
                <a:spcPct val="115000"/>
              </a:lnSpc>
              <a:spcBef>
                <a:spcPts val="1600"/>
              </a:spcBef>
              <a:spcAft>
                <a:spcPts val="0"/>
              </a:spcAft>
              <a:buNone/>
            </a:pPr>
            <a:r>
              <a:rPr b="1" lang="en"/>
              <a:t>To evaluate different models, we choose Mean Absolute error which measures the unscaled absolute difference between actual and forecast value, which we believe it provides more fair assessment to minimize overall error.  The autoregressive RNN is the clear winner comparing to other neural network model and the popular traditional time series model ARIMA.   </a:t>
            </a:r>
            <a:endParaRPr b="1"/>
          </a:p>
          <a:p>
            <a:pPr indent="0" lvl="0" marL="0" rtl="0" algn="l">
              <a:lnSpc>
                <a:spcPct val="115000"/>
              </a:lnSpc>
              <a:spcBef>
                <a:spcPts val="1600"/>
              </a:spcBef>
              <a:spcAft>
                <a:spcPts val="0"/>
              </a:spcAft>
              <a:buNone/>
            </a:pPr>
            <a:r>
              <a:rPr b="1" lang="en">
                <a:solidFill>
                  <a:srgbClr val="FF0000"/>
                </a:solidFill>
              </a:rPr>
              <a:t>(Switch to the “Inside the Crystal Ball”)</a:t>
            </a:r>
            <a:r>
              <a:rPr b="1" lang="en"/>
              <a:t> And this is due to the complexity of the problem, to make our point, let’s compare the time series line plot of several input factors to the Electricity price we are predicting (at the bottom). We see there is noticeable correlation between temperature and electricity price. However, the correlation with crude oil and exchange rate are more subtle,</a:t>
            </a:r>
            <a:r>
              <a:rPr b="1" lang="en" u="sng">
                <a:solidFill>
                  <a:srgbClr val="FF0000"/>
                </a:solidFill>
              </a:rPr>
              <a:t> </a:t>
            </a:r>
            <a:r>
              <a:rPr b="1" lang="en" u="sng"/>
              <a:t>so many machine learning algorithms</a:t>
            </a:r>
            <a:r>
              <a:rPr b="1" lang="en"/>
              <a:t> we tried couldn’t make use of these features.  On the other hand, traditional time series model such as ARIMA use only the historical price to predict future price. However, that fails to encompass other determining factors that affecting the price.  Therefore, we utilize Autoregressive RNN, a cutting-edge deep learning algorithm that is able to capture the complex relationship among various factors to improve the accuracy.  We have learn a lot from this project, and we’d like to share with you some key takeaway.</a:t>
            </a:r>
            <a:endParaRPr b="1"/>
          </a:p>
          <a:p>
            <a:pPr indent="0" lvl="0" marL="0" rtl="0" algn="l">
              <a:lnSpc>
                <a:spcPct val="115000"/>
              </a:lnSpc>
              <a:spcBef>
                <a:spcPts val="1600"/>
              </a:spcBef>
              <a:spcAft>
                <a:spcPts val="1600"/>
              </a:spcAft>
              <a:buNone/>
            </a:pPr>
            <a:r>
              <a:t/>
            </a:r>
            <a:endParaRPr b="1">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a5c9e4d338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a5c9e4d338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Some Key takeaways on the model building:</a:t>
            </a:r>
            <a:endParaRPr b="1">
              <a:solidFill>
                <a:schemeClr val="dk1"/>
              </a:solidFill>
            </a:endParaRPr>
          </a:p>
          <a:p>
            <a:pPr indent="-298450" lvl="0" marL="457200" rtl="0" algn="l">
              <a:lnSpc>
                <a:spcPct val="115000"/>
              </a:lnSpc>
              <a:spcBef>
                <a:spcPts val="1600"/>
              </a:spcBef>
              <a:spcAft>
                <a:spcPts val="0"/>
              </a:spcAft>
              <a:buClr>
                <a:schemeClr val="dk1"/>
              </a:buClr>
              <a:buSzPts val="1100"/>
              <a:buAutoNum type="arabicPeriod"/>
            </a:pPr>
            <a:r>
              <a:rPr b="1" lang="en">
                <a:solidFill>
                  <a:schemeClr val="dk1"/>
                </a:solidFill>
              </a:rPr>
              <a:t>There could be many underlying factors affecting the variable you want to predict. It is very important to identify them and make use of them to reduce the bias and thus improve model performance</a:t>
            </a:r>
            <a:endParaRPr b="1">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Neural Networks is better at figuring out the subtle non-linear relationships among many variables</a:t>
            </a:r>
            <a:endParaRPr b="1">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There’s no one model fits all solution, we have to try the cocktail approach in order to find the one that works best.</a:t>
            </a:r>
            <a:endParaRPr b="1">
              <a:solidFill>
                <a:schemeClr val="dk1"/>
              </a:solidFill>
            </a:endParaRPr>
          </a:p>
          <a:p>
            <a:pPr indent="0" lvl="0" marL="0" rtl="0" algn="l">
              <a:lnSpc>
                <a:spcPct val="115000"/>
              </a:lnSpc>
              <a:spcBef>
                <a:spcPts val="1600"/>
              </a:spcBef>
              <a:spcAft>
                <a:spcPts val="0"/>
              </a:spcAft>
              <a:buClr>
                <a:schemeClr val="dk1"/>
              </a:buClr>
              <a:buSzPts val="1100"/>
              <a:buFont typeface="Arial"/>
              <a:buNone/>
            </a:pPr>
            <a:r>
              <a:rPr b="1" lang="en">
                <a:solidFill>
                  <a:srgbClr val="2A3990"/>
                </a:solidFill>
              </a:rPr>
              <a:t>Lastly, some takeaways point regarding the data infrastructure:</a:t>
            </a:r>
            <a:endParaRPr b="1">
              <a:solidFill>
                <a:srgbClr val="2A3990"/>
              </a:solidFill>
            </a:endParaRPr>
          </a:p>
          <a:p>
            <a:pPr indent="-298450" lvl="0" marL="457200" rtl="0" algn="l">
              <a:lnSpc>
                <a:spcPct val="115000"/>
              </a:lnSpc>
              <a:spcBef>
                <a:spcPts val="1600"/>
              </a:spcBef>
              <a:spcAft>
                <a:spcPts val="0"/>
              </a:spcAft>
              <a:buClr>
                <a:srgbClr val="2A3990"/>
              </a:buClr>
              <a:buSzPts val="1100"/>
              <a:buAutoNum type="arabicPeriod"/>
            </a:pPr>
            <a:r>
              <a:rPr b="1" lang="en">
                <a:solidFill>
                  <a:srgbClr val="2A3990"/>
                </a:solidFill>
              </a:rPr>
              <a:t>We build our end-to-end infrastructure on AWS from web scraping to the final dashboard on web server, the cloud computing is really convenient, cost effective, and reliable. It allows us to start with cheapest server and then upgrade to a more advanced server when we find out we need to run resource intensive deep learning algorithm, just with few simple clicks.</a:t>
            </a:r>
            <a:endParaRPr b="1">
              <a:solidFill>
                <a:srgbClr val="2A3990"/>
              </a:solidFill>
            </a:endParaRPr>
          </a:p>
          <a:p>
            <a:pPr indent="-298450" lvl="0" marL="457200" rtl="0" algn="l">
              <a:lnSpc>
                <a:spcPct val="115000"/>
              </a:lnSpc>
              <a:spcBef>
                <a:spcPts val="0"/>
              </a:spcBef>
              <a:spcAft>
                <a:spcPts val="0"/>
              </a:spcAft>
              <a:buClr>
                <a:srgbClr val="2A3990"/>
              </a:buClr>
              <a:buSzPts val="1100"/>
              <a:buAutoNum type="arabicPeriod"/>
            </a:pPr>
            <a:r>
              <a:rPr b="1" lang="en">
                <a:solidFill>
                  <a:srgbClr val="2A3990"/>
                </a:solidFill>
              </a:rPr>
              <a:t>We utilize AWS Lambda to run script only when we need it, and use AWS Cloudwatch to trigger the lambda function at the right time which cut down the cost to become less than 5% of the original cost.  </a:t>
            </a:r>
            <a:endParaRPr b="1">
              <a:solidFill>
                <a:srgbClr val="2A3990"/>
              </a:solidFill>
            </a:endParaRPr>
          </a:p>
          <a:p>
            <a:pPr indent="0" lvl="0" marL="0" rtl="0" algn="l">
              <a:lnSpc>
                <a:spcPct val="115000"/>
              </a:lnSpc>
              <a:spcBef>
                <a:spcPts val="1600"/>
              </a:spcBef>
              <a:spcAft>
                <a:spcPts val="0"/>
              </a:spcAft>
              <a:buClr>
                <a:schemeClr val="dk1"/>
              </a:buClr>
              <a:buSzPts val="1100"/>
              <a:buFont typeface="Arial"/>
              <a:buNone/>
            </a:pPr>
            <a:r>
              <a:rPr b="1" lang="en">
                <a:solidFill>
                  <a:srgbClr val="2A3990"/>
                </a:solidFill>
              </a:rPr>
              <a:t>Next Pavel will demo our product.</a:t>
            </a:r>
            <a:endParaRPr b="1">
              <a:solidFill>
                <a:srgbClr val="2A3990"/>
              </a:solidFill>
            </a:endParaRPr>
          </a:p>
          <a:p>
            <a:pPr indent="0" lvl="0" marL="0" rtl="0" algn="l">
              <a:spcBef>
                <a:spcPts val="160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jp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grpSp>
        <p:nvGrpSpPr>
          <p:cNvPr id="55" name="Google Shape;55;p14"/>
          <p:cNvGrpSpPr/>
          <p:nvPr/>
        </p:nvGrpSpPr>
        <p:grpSpPr>
          <a:xfrm>
            <a:off x="6098378" y="5"/>
            <a:ext cx="3045625" cy="2030570"/>
            <a:chOff x="6098378" y="5"/>
            <a:chExt cx="3045625" cy="2030570"/>
          </a:xfrm>
        </p:grpSpPr>
        <p:sp>
          <p:nvSpPr>
            <p:cNvPr id="56" name="Google Shape;56;p1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4"/>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 name="Google Shape;61;p14"/>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62" name="Google Shape;62;p14"/>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64" name="Shape 64"/>
        <p:cNvGrpSpPr/>
        <p:nvPr/>
      </p:nvGrpSpPr>
      <p:grpSpPr>
        <a:xfrm>
          <a:off x="0" y="0"/>
          <a:ext cx="0" cy="0"/>
          <a:chOff x="0" y="0"/>
          <a:chExt cx="0" cy="0"/>
        </a:xfrm>
      </p:grpSpPr>
      <p:grpSp>
        <p:nvGrpSpPr>
          <p:cNvPr id="65" name="Google Shape;65;p15"/>
          <p:cNvGrpSpPr/>
          <p:nvPr/>
        </p:nvGrpSpPr>
        <p:grpSpPr>
          <a:xfrm>
            <a:off x="6098378" y="5"/>
            <a:ext cx="3045625" cy="2030570"/>
            <a:chOff x="6098378" y="5"/>
            <a:chExt cx="3045625" cy="2030570"/>
          </a:xfrm>
        </p:grpSpPr>
        <p:sp>
          <p:nvSpPr>
            <p:cNvPr id="66" name="Google Shape;66;p15"/>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5"/>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5"/>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5"/>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5"/>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15"/>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72" name="Google Shape;72;p1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FF"/>
              </a:buClr>
              <a:buSzPts val="2400"/>
              <a:buNone/>
              <a:defRPr b="1" sz="2400">
                <a:solidFill>
                  <a:srgbClr val="0000FF"/>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75" name="Google Shape;75;p16"/>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6" name="Google Shape;76;p1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16"/>
          <p:cNvSpPr/>
          <p:nvPr/>
        </p:nvSpPr>
        <p:spPr>
          <a:xfrm>
            <a:off x="0" y="4891594"/>
            <a:ext cx="9144000" cy="252000"/>
          </a:xfrm>
          <a:prstGeom prst="rect">
            <a:avLst/>
          </a:prstGeom>
          <a:gradFill>
            <a:gsLst>
              <a:gs pos="0">
                <a:srgbClr val="3177EE"/>
              </a:gs>
              <a:gs pos="100000">
                <a:srgbClr val="113D8A"/>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1">
    <p:spTree>
      <p:nvGrpSpPr>
        <p:cNvPr id="78" name="Shape 78"/>
        <p:cNvGrpSpPr/>
        <p:nvPr/>
      </p:nvGrpSpPr>
      <p:grpSpPr>
        <a:xfrm>
          <a:off x="0" y="0"/>
          <a:ext cx="0" cy="0"/>
          <a:chOff x="0" y="0"/>
          <a:chExt cx="0" cy="0"/>
        </a:xfrm>
      </p:grpSpPr>
      <p:sp>
        <p:nvSpPr>
          <p:cNvPr id="79" name="Google Shape;79;p1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0000FF"/>
              </a:buClr>
              <a:buSzPts val="2400"/>
              <a:buNone/>
              <a:defRPr b="1" sz="2400">
                <a:solidFill>
                  <a:srgbClr val="0000FF"/>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80" name="Google Shape;80;p17"/>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81" name="Google Shape;81;p1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82" name="Shape 82"/>
        <p:cNvGrpSpPr/>
        <p:nvPr/>
      </p:nvGrpSpPr>
      <p:grpSpPr>
        <a:xfrm>
          <a:off x="0" y="0"/>
          <a:ext cx="0" cy="0"/>
          <a:chOff x="0" y="0"/>
          <a:chExt cx="0" cy="0"/>
        </a:xfrm>
      </p:grpSpPr>
      <p:sp>
        <p:nvSpPr>
          <p:cNvPr id="83" name="Google Shape;83;p18"/>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4" name="Google Shape;84;p18"/>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5" name="Google Shape;85;p18"/>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86" name="Google Shape;86;p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7" name="Shape 87"/>
        <p:cNvGrpSpPr/>
        <p:nvPr/>
      </p:nvGrpSpPr>
      <p:grpSpPr>
        <a:xfrm>
          <a:off x="0" y="0"/>
          <a:ext cx="0" cy="0"/>
          <a:chOff x="0" y="0"/>
          <a:chExt cx="0" cy="0"/>
        </a:xfrm>
      </p:grpSpPr>
      <p:sp>
        <p:nvSpPr>
          <p:cNvPr id="88" name="Google Shape;88;p19"/>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89" name="Google Shape;89;p1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 name="Shape 90"/>
        <p:cNvGrpSpPr/>
        <p:nvPr/>
      </p:nvGrpSpPr>
      <p:grpSpPr>
        <a:xfrm>
          <a:off x="0" y="0"/>
          <a:ext cx="0" cy="0"/>
          <a:chOff x="0" y="0"/>
          <a:chExt cx="0" cy="0"/>
        </a:xfrm>
      </p:grpSpPr>
      <p:sp>
        <p:nvSpPr>
          <p:cNvPr id="91" name="Google Shape;91;p20"/>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92" name="Google Shape;92;p20"/>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93" name="Google Shape;93;p2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94" name="Shape 94"/>
        <p:cNvGrpSpPr/>
        <p:nvPr/>
      </p:nvGrpSpPr>
      <p:grpSpPr>
        <a:xfrm>
          <a:off x="0" y="0"/>
          <a:ext cx="0" cy="0"/>
          <a:chOff x="0" y="0"/>
          <a:chExt cx="0" cy="0"/>
        </a:xfrm>
      </p:grpSpPr>
      <p:grpSp>
        <p:nvGrpSpPr>
          <p:cNvPr id="95" name="Google Shape;95;p21"/>
          <p:cNvGrpSpPr/>
          <p:nvPr/>
        </p:nvGrpSpPr>
        <p:grpSpPr>
          <a:xfrm>
            <a:off x="6098378" y="5"/>
            <a:ext cx="3045625" cy="2030570"/>
            <a:chOff x="6098378" y="5"/>
            <a:chExt cx="3045625" cy="2030570"/>
          </a:xfrm>
        </p:grpSpPr>
        <p:sp>
          <p:nvSpPr>
            <p:cNvPr id="96" name="Google Shape;96;p21"/>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1"/>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1"/>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1"/>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1"/>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21"/>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02" name="Google Shape;102;p2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3" name="Shape 103"/>
        <p:cNvGrpSpPr/>
        <p:nvPr/>
      </p:nvGrpSpPr>
      <p:grpSpPr>
        <a:xfrm>
          <a:off x="0" y="0"/>
          <a:ext cx="0" cy="0"/>
          <a:chOff x="0" y="0"/>
          <a:chExt cx="0" cy="0"/>
        </a:xfrm>
      </p:grpSpPr>
      <p:sp>
        <p:nvSpPr>
          <p:cNvPr id="104" name="Google Shape;104;p22"/>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22"/>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06" name="Google Shape;106;p22"/>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07" name="Google Shape;107;p22"/>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08" name="Google Shape;108;p22"/>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09" name="Google Shape;109;p2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0" name="Shape 110"/>
        <p:cNvGrpSpPr/>
        <p:nvPr/>
      </p:nvGrpSpPr>
      <p:grpSpPr>
        <a:xfrm>
          <a:off x="0" y="0"/>
          <a:ext cx="0" cy="0"/>
          <a:chOff x="0" y="0"/>
          <a:chExt cx="0" cy="0"/>
        </a:xfrm>
      </p:grpSpPr>
      <p:sp>
        <p:nvSpPr>
          <p:cNvPr id="111" name="Google Shape;111;p23"/>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12" name="Google Shape;112;p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13" name="Shape 113"/>
        <p:cNvGrpSpPr/>
        <p:nvPr/>
      </p:nvGrpSpPr>
      <p:grpSpPr>
        <a:xfrm>
          <a:off x="0" y="0"/>
          <a:ext cx="0" cy="0"/>
          <a:chOff x="0" y="0"/>
          <a:chExt cx="0" cy="0"/>
        </a:xfrm>
      </p:grpSpPr>
      <p:grpSp>
        <p:nvGrpSpPr>
          <p:cNvPr id="114" name="Google Shape;114;p24"/>
          <p:cNvGrpSpPr/>
          <p:nvPr/>
        </p:nvGrpSpPr>
        <p:grpSpPr>
          <a:xfrm>
            <a:off x="6098378" y="5"/>
            <a:ext cx="3045625" cy="2030570"/>
            <a:chOff x="6098378" y="5"/>
            <a:chExt cx="3045625" cy="2030570"/>
          </a:xfrm>
        </p:grpSpPr>
        <p:sp>
          <p:nvSpPr>
            <p:cNvPr id="115" name="Google Shape;115;p2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4"/>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4"/>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 name="Google Shape;120;p24"/>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21" name="Google Shape;121;p24"/>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122" name="Google Shape;122;p2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3" name="Shape 123"/>
        <p:cNvGrpSpPr/>
        <p:nvPr/>
      </p:nvGrpSpPr>
      <p:grpSpPr>
        <a:xfrm>
          <a:off x="0" y="0"/>
          <a:ext cx="0" cy="0"/>
          <a:chOff x="0" y="0"/>
          <a:chExt cx="0" cy="0"/>
        </a:xfrm>
      </p:grpSpPr>
      <p:sp>
        <p:nvSpPr>
          <p:cNvPr id="124" name="Google Shape;124;p2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fographic_P00003">
  <p:cSld name="Infographic_P00003">
    <p:spTree>
      <p:nvGrpSpPr>
        <p:cNvPr id="125" name="Shape 125"/>
        <p:cNvGrpSpPr/>
        <p:nvPr/>
      </p:nvGrpSpPr>
      <p:grpSpPr>
        <a:xfrm>
          <a:off x="0" y="0"/>
          <a:ext cx="0" cy="0"/>
          <a:chOff x="0" y="0"/>
          <a:chExt cx="0" cy="0"/>
        </a:xfrm>
      </p:grpSpPr>
      <p:sp>
        <p:nvSpPr>
          <p:cNvPr id="126" name="Google Shape;126;p26"/>
          <p:cNvSpPr txBox="1"/>
          <p:nvPr>
            <p:ph idx="1" type="body"/>
          </p:nvPr>
        </p:nvSpPr>
        <p:spPr>
          <a:xfrm>
            <a:off x="381002" y="675859"/>
            <a:ext cx="8368500" cy="173400"/>
          </a:xfrm>
          <a:prstGeom prst="rect">
            <a:avLst/>
          </a:prstGeom>
          <a:noFill/>
          <a:ln>
            <a:noFill/>
          </a:ln>
        </p:spPr>
        <p:txBody>
          <a:bodyPr anchorCtr="0" anchor="ctr" bIns="0" lIns="0" spcFirstLastPara="1" rIns="0" wrap="square" tIns="0">
            <a:noAutofit/>
          </a:bodyPr>
          <a:lstStyle>
            <a:lvl1pPr indent="-228600" lvl="0" marL="457200" marR="0" rtl="0" algn="ctr">
              <a:spcBef>
                <a:spcPts val="200"/>
              </a:spcBef>
              <a:spcAft>
                <a:spcPts val="0"/>
              </a:spcAft>
              <a:buClr>
                <a:srgbClr val="A5A5A5"/>
              </a:buClr>
              <a:buSzPts val="900"/>
              <a:buFont typeface="Arial"/>
              <a:buNone/>
              <a:defRPr b="0" i="0" sz="900" u="none" cap="none" strike="noStrike">
                <a:solidFill>
                  <a:srgbClr val="A5A5A5"/>
                </a:solidFill>
                <a:latin typeface="Roboto"/>
                <a:ea typeface="Roboto"/>
                <a:cs typeface="Roboto"/>
                <a:sym typeface="Roboto"/>
              </a:defRPr>
            </a:lvl1pPr>
            <a:lvl2pPr indent="-228600" lvl="1" marL="914400" marR="0" rtl="0" algn="l">
              <a:spcBef>
                <a:spcPts val="1600"/>
              </a:spcBef>
              <a:spcAft>
                <a:spcPts val="0"/>
              </a:spcAft>
              <a:buClr>
                <a:schemeClr val="dk1"/>
              </a:buClr>
              <a:buSzPts val="900"/>
              <a:buFont typeface="Arial"/>
              <a:buNone/>
              <a:defRPr b="0" i="0" sz="900" u="none" cap="none" strike="noStrike">
                <a:solidFill>
                  <a:schemeClr val="dk1"/>
                </a:solidFill>
                <a:latin typeface="Roboto"/>
                <a:ea typeface="Roboto"/>
                <a:cs typeface="Roboto"/>
                <a:sym typeface="Roboto"/>
              </a:defRPr>
            </a:lvl2pPr>
            <a:lvl3pPr indent="-228600" lvl="2" marL="1371600" marR="0" rtl="0" algn="l">
              <a:spcBef>
                <a:spcPts val="1600"/>
              </a:spcBef>
              <a:spcAft>
                <a:spcPts val="0"/>
              </a:spcAft>
              <a:buClr>
                <a:schemeClr val="dk1"/>
              </a:buClr>
              <a:buSzPts val="800"/>
              <a:buFont typeface="Arial"/>
              <a:buNone/>
              <a:defRPr b="0" i="0" sz="800" u="none" cap="none" strike="noStrike">
                <a:solidFill>
                  <a:schemeClr val="dk1"/>
                </a:solidFill>
                <a:latin typeface="Roboto"/>
                <a:ea typeface="Roboto"/>
                <a:cs typeface="Roboto"/>
                <a:sym typeface="Roboto"/>
              </a:defRPr>
            </a:lvl3pPr>
            <a:lvl4pPr indent="-228600" lvl="3" marL="18288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4pPr>
            <a:lvl5pPr indent="-228600" lvl="4" marL="22860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5pPr>
            <a:lvl6pPr indent="-228600" lvl="5" marL="27432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6pPr>
            <a:lvl7pPr indent="-228600" lvl="6" marL="32004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7pPr>
            <a:lvl8pPr indent="-228600" lvl="7" marL="36576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8pPr>
            <a:lvl9pPr indent="-228600" lvl="8" marL="4114800" marR="0" rtl="0" algn="l">
              <a:spcBef>
                <a:spcPts val="1600"/>
              </a:spcBef>
              <a:spcAft>
                <a:spcPts val="1600"/>
              </a:spcAft>
              <a:buClr>
                <a:schemeClr val="dk1"/>
              </a:buClr>
              <a:buSzPts val="700"/>
              <a:buFont typeface="Arial"/>
              <a:buNone/>
              <a:defRPr b="0" i="0" sz="700" u="none" cap="none" strike="noStrike">
                <a:solidFill>
                  <a:schemeClr val="dk1"/>
                </a:solidFill>
                <a:latin typeface="Roboto"/>
                <a:ea typeface="Roboto"/>
                <a:cs typeface="Roboto"/>
                <a:sym typeface="Roboto"/>
              </a:defRPr>
            </a:lvl9pPr>
          </a:lstStyle>
          <a:p/>
        </p:txBody>
      </p:sp>
      <p:sp>
        <p:nvSpPr>
          <p:cNvPr id="127" name="Google Shape;127;p26"/>
          <p:cNvSpPr txBox="1"/>
          <p:nvPr>
            <p:ph type="title"/>
          </p:nvPr>
        </p:nvSpPr>
        <p:spPr>
          <a:xfrm>
            <a:off x="381002" y="133352"/>
            <a:ext cx="8368500" cy="495300"/>
          </a:xfrm>
          <a:prstGeom prst="rect">
            <a:avLst/>
          </a:prstGeom>
          <a:noFill/>
          <a:ln>
            <a:noFill/>
          </a:ln>
        </p:spPr>
        <p:txBody>
          <a:bodyPr anchorCtr="0" anchor="ctr" bIns="0" lIns="0" spcFirstLastPara="1" rIns="0" wrap="square" tIns="0">
            <a:noAutofit/>
          </a:bodyPr>
          <a:lstStyle>
            <a:lvl1pPr lvl="0" marR="0" rtl="0" algn="ctr">
              <a:spcBef>
                <a:spcPts val="0"/>
              </a:spcBef>
              <a:spcAft>
                <a:spcPts val="0"/>
              </a:spcAft>
              <a:buClr>
                <a:srgbClr val="7F7F7F"/>
              </a:buClr>
              <a:buSzPts val="2100"/>
              <a:buFont typeface="Roboto"/>
              <a:buNone/>
              <a:defRPr b="0" i="0" sz="2100" u="none" cap="none" strike="noStrike">
                <a:solidFill>
                  <a:srgbClr val="7F7F7F"/>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Title+ SubTitle+Number">
  <p:cSld name="Main Title+ SubTitle+Number">
    <p:spTree>
      <p:nvGrpSpPr>
        <p:cNvPr id="128" name="Shape 128"/>
        <p:cNvGrpSpPr/>
        <p:nvPr/>
      </p:nvGrpSpPr>
      <p:grpSpPr>
        <a:xfrm>
          <a:off x="0" y="0"/>
          <a:ext cx="0" cy="0"/>
          <a:chOff x="0" y="0"/>
          <a:chExt cx="0" cy="0"/>
        </a:xfrm>
      </p:grpSpPr>
      <p:sp>
        <p:nvSpPr>
          <p:cNvPr id="129" name="Google Shape;129;p27"/>
          <p:cNvSpPr txBox="1"/>
          <p:nvPr>
            <p:ph type="title"/>
          </p:nvPr>
        </p:nvSpPr>
        <p:spPr>
          <a:xfrm>
            <a:off x="1752600" y="671297"/>
            <a:ext cx="5638800" cy="265200"/>
          </a:xfrm>
          <a:prstGeom prst="rect">
            <a:avLst/>
          </a:prstGeom>
          <a:noFill/>
          <a:ln>
            <a:noFill/>
          </a:ln>
        </p:spPr>
        <p:txBody>
          <a:bodyPr anchorCtr="0" anchor="ctr" bIns="0" lIns="0" spcFirstLastPara="1" rIns="0" wrap="square" tIns="0">
            <a:noAutofit/>
          </a:bodyPr>
          <a:lstStyle>
            <a:lvl1pPr lvl="0" marR="0" rtl="0" algn="ctr">
              <a:spcBef>
                <a:spcPts val="0"/>
              </a:spcBef>
              <a:spcAft>
                <a:spcPts val="0"/>
              </a:spcAft>
              <a:buClr>
                <a:srgbClr val="7F7F7F"/>
              </a:buClr>
              <a:buSzPts val="1800"/>
              <a:buFont typeface="Roboto"/>
              <a:buNone/>
              <a:defRPr b="1" i="0" sz="1800" u="none" cap="none" strike="noStrike">
                <a:solidFill>
                  <a:srgbClr val="7F7F7F"/>
                </a:solidFill>
                <a:latin typeface="Roboto"/>
                <a:ea typeface="Roboto"/>
                <a:cs typeface="Roboto"/>
                <a:sym typeface="Roboto"/>
              </a:defRPr>
            </a:lvl1pPr>
            <a:lvl2pPr lvl="1" rtl="0">
              <a:spcBef>
                <a:spcPts val="0"/>
              </a:spcBef>
              <a:spcAft>
                <a:spcPts val="0"/>
              </a:spcAft>
              <a:buSzPts val="1100"/>
              <a:buNone/>
              <a:defRPr sz="1400"/>
            </a:lvl2pPr>
            <a:lvl3pPr lvl="2" rtl="0">
              <a:spcBef>
                <a:spcPts val="0"/>
              </a:spcBef>
              <a:spcAft>
                <a:spcPts val="0"/>
              </a:spcAft>
              <a:buSzPts val="1100"/>
              <a:buNone/>
              <a:defRPr sz="1400"/>
            </a:lvl3pPr>
            <a:lvl4pPr lvl="3" rtl="0">
              <a:spcBef>
                <a:spcPts val="0"/>
              </a:spcBef>
              <a:spcAft>
                <a:spcPts val="0"/>
              </a:spcAft>
              <a:buSzPts val="1100"/>
              <a:buNone/>
              <a:defRPr sz="1400"/>
            </a:lvl4pPr>
            <a:lvl5pPr lvl="4" rtl="0">
              <a:spcBef>
                <a:spcPts val="0"/>
              </a:spcBef>
              <a:spcAft>
                <a:spcPts val="0"/>
              </a:spcAft>
              <a:buSzPts val="1100"/>
              <a:buNone/>
              <a:defRPr sz="1400"/>
            </a:lvl5pPr>
            <a:lvl6pPr lvl="5" rtl="0">
              <a:spcBef>
                <a:spcPts val="0"/>
              </a:spcBef>
              <a:spcAft>
                <a:spcPts val="0"/>
              </a:spcAft>
              <a:buSzPts val="1100"/>
              <a:buNone/>
              <a:defRPr sz="1400"/>
            </a:lvl6pPr>
            <a:lvl7pPr lvl="6" rtl="0">
              <a:spcBef>
                <a:spcPts val="0"/>
              </a:spcBef>
              <a:spcAft>
                <a:spcPts val="0"/>
              </a:spcAft>
              <a:buSzPts val="1100"/>
              <a:buNone/>
              <a:defRPr sz="1400"/>
            </a:lvl7pPr>
            <a:lvl8pPr lvl="7" rtl="0">
              <a:spcBef>
                <a:spcPts val="0"/>
              </a:spcBef>
              <a:spcAft>
                <a:spcPts val="0"/>
              </a:spcAft>
              <a:buSzPts val="1100"/>
              <a:buNone/>
              <a:defRPr sz="1400"/>
            </a:lvl8pPr>
            <a:lvl9pPr lvl="8" rtl="0">
              <a:spcBef>
                <a:spcPts val="0"/>
              </a:spcBef>
              <a:spcAft>
                <a:spcPts val="0"/>
              </a:spcAft>
              <a:buSzPts val="1100"/>
              <a:buNone/>
              <a:defRPr sz="1400"/>
            </a:lvl9pPr>
          </a:lstStyle>
          <a:p/>
        </p:txBody>
      </p:sp>
      <p:sp>
        <p:nvSpPr>
          <p:cNvPr id="130" name="Google Shape;130;p27"/>
          <p:cNvSpPr txBox="1"/>
          <p:nvPr>
            <p:ph idx="1" type="body"/>
          </p:nvPr>
        </p:nvSpPr>
        <p:spPr>
          <a:xfrm>
            <a:off x="2514600" y="935291"/>
            <a:ext cx="4114800" cy="150600"/>
          </a:xfrm>
          <a:prstGeom prst="rect">
            <a:avLst/>
          </a:prstGeom>
          <a:noFill/>
          <a:ln>
            <a:noFill/>
          </a:ln>
        </p:spPr>
        <p:txBody>
          <a:bodyPr anchorCtr="0" anchor="ctr" bIns="0" lIns="0" spcFirstLastPara="1" rIns="0" wrap="square" tIns="0">
            <a:noAutofit/>
          </a:bodyPr>
          <a:lstStyle>
            <a:lvl1pPr indent="-228600" lvl="0" marL="457200" marR="0" rtl="0" algn="ctr">
              <a:spcBef>
                <a:spcPts val="200"/>
              </a:spcBef>
              <a:spcAft>
                <a:spcPts val="0"/>
              </a:spcAft>
              <a:buClr>
                <a:srgbClr val="BFBFBF"/>
              </a:buClr>
              <a:buSzPts val="900"/>
              <a:buFont typeface="Arial"/>
              <a:buNone/>
              <a:defRPr b="1" i="0" sz="900" u="none" cap="none" strike="noStrike">
                <a:solidFill>
                  <a:srgbClr val="BFBFBF"/>
                </a:solidFill>
                <a:latin typeface="Roboto"/>
                <a:ea typeface="Roboto"/>
                <a:cs typeface="Roboto"/>
                <a:sym typeface="Roboto"/>
              </a:defRPr>
            </a:lvl1pPr>
            <a:lvl2pPr indent="-228600" lvl="1" marL="914400" marR="0" rtl="0" algn="l">
              <a:spcBef>
                <a:spcPts val="1600"/>
              </a:spcBef>
              <a:spcAft>
                <a:spcPts val="0"/>
              </a:spcAft>
              <a:buClr>
                <a:schemeClr val="dk1"/>
              </a:buClr>
              <a:buSzPts val="900"/>
              <a:buFont typeface="Arial"/>
              <a:buNone/>
              <a:defRPr b="0" i="0" sz="900" u="none" cap="none" strike="noStrike">
                <a:solidFill>
                  <a:schemeClr val="dk1"/>
                </a:solidFill>
                <a:latin typeface="Roboto"/>
                <a:ea typeface="Roboto"/>
                <a:cs typeface="Roboto"/>
                <a:sym typeface="Roboto"/>
              </a:defRPr>
            </a:lvl2pPr>
            <a:lvl3pPr indent="-228600" lvl="2" marL="1371600" marR="0" rtl="0" algn="l">
              <a:spcBef>
                <a:spcPts val="1600"/>
              </a:spcBef>
              <a:spcAft>
                <a:spcPts val="0"/>
              </a:spcAft>
              <a:buClr>
                <a:schemeClr val="dk1"/>
              </a:buClr>
              <a:buSzPts val="800"/>
              <a:buFont typeface="Arial"/>
              <a:buNone/>
              <a:defRPr b="0" i="0" sz="800" u="none" cap="none" strike="noStrike">
                <a:solidFill>
                  <a:schemeClr val="dk1"/>
                </a:solidFill>
                <a:latin typeface="Roboto"/>
                <a:ea typeface="Roboto"/>
                <a:cs typeface="Roboto"/>
                <a:sym typeface="Roboto"/>
              </a:defRPr>
            </a:lvl3pPr>
            <a:lvl4pPr indent="-228600" lvl="3" marL="18288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4pPr>
            <a:lvl5pPr indent="-228600" lvl="4" marL="22860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5pPr>
            <a:lvl6pPr indent="-228600" lvl="5" marL="27432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6pPr>
            <a:lvl7pPr indent="-228600" lvl="6" marL="32004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7pPr>
            <a:lvl8pPr indent="-228600" lvl="7" marL="3657600" marR="0" rtl="0" algn="l">
              <a:spcBef>
                <a:spcPts val="1600"/>
              </a:spcBef>
              <a:spcAft>
                <a:spcPts val="0"/>
              </a:spcAft>
              <a:buClr>
                <a:schemeClr val="dk1"/>
              </a:buClr>
              <a:buSzPts val="700"/>
              <a:buFont typeface="Arial"/>
              <a:buNone/>
              <a:defRPr b="0" i="0" sz="700" u="none" cap="none" strike="noStrike">
                <a:solidFill>
                  <a:schemeClr val="dk1"/>
                </a:solidFill>
                <a:latin typeface="Roboto"/>
                <a:ea typeface="Roboto"/>
                <a:cs typeface="Roboto"/>
                <a:sym typeface="Roboto"/>
              </a:defRPr>
            </a:lvl8pPr>
            <a:lvl9pPr indent="-228600" lvl="8" marL="4114800" marR="0" rtl="0" algn="l">
              <a:spcBef>
                <a:spcPts val="1600"/>
              </a:spcBef>
              <a:spcAft>
                <a:spcPts val="1600"/>
              </a:spcAft>
              <a:buClr>
                <a:schemeClr val="dk1"/>
              </a:buClr>
              <a:buSzPts val="700"/>
              <a:buFont typeface="Arial"/>
              <a:buNone/>
              <a:defRPr b="0" i="0" sz="700" u="none" cap="none" strike="noStrike">
                <a:solidFill>
                  <a:schemeClr val="dk1"/>
                </a:solidFill>
                <a:latin typeface="Roboto"/>
                <a:ea typeface="Roboto"/>
                <a:cs typeface="Roboto"/>
                <a:sym typeface="Roboto"/>
              </a:defRPr>
            </a:lvl9pPr>
          </a:lstStyle>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10" presetSubtype="0">
                                  <p:stCondLst>
                                    <p:cond delay="0"/>
                                  </p:stCondLst>
                                  <p:childTnLst>
                                    <p:set>
                                      <p:cBhvr>
                                        <p:cTn dur="1" fill="hold">
                                          <p:stCondLst>
                                            <p:cond delay="0"/>
                                          </p:stCondLst>
                                        </p:cTn>
                                        <p:tgtEl>
                                          <p:spTgt spid="129"/>
                                        </p:tgtEl>
                                        <p:attrNameLst>
                                          <p:attrName>style.visibility</p:attrName>
                                        </p:attrNameLst>
                                      </p:cBhvr>
                                      <p:to>
                                        <p:strVal val="visible"/>
                                      </p:to>
                                    </p:set>
                                    <p:animEffect filter="fade" transition="in">
                                      <p:cBhvr>
                                        <p:cTn dur="500"/>
                                        <p:tgtEl>
                                          <p:spTgt spid="129"/>
                                        </p:tgtEl>
                                      </p:cBhvr>
                                    </p:animEffect>
                                  </p:childTnLst>
                                </p:cTn>
                              </p:par>
                            </p:childTnLst>
                          </p:cTn>
                        </p:par>
                        <p:par>
                          <p:cTn fill="hold">
                            <p:stCondLst>
                              <p:cond delay="500"/>
                            </p:stCondLst>
                            <p:childTnLst>
                              <p:par>
                                <p:cTn fill="hold" nodeType="afterEffect" presetClass="entr" presetID="10" presetSubtype="0">
                                  <p:stCondLst>
                                    <p:cond delay="0"/>
                                  </p:stCondLst>
                                  <p:childTnLst>
                                    <p:set>
                                      <p:cBhvr>
                                        <p:cTn dur="1" fill="hold">
                                          <p:stCondLst>
                                            <p:cond delay="0"/>
                                          </p:stCondLst>
                                        </p:cTn>
                                        <p:tgtEl>
                                          <p:spTgt spid="130">
                                            <p:txEl>
                                              <p:pRg end="0" st="0"/>
                                            </p:txEl>
                                          </p:spTgt>
                                        </p:tgtEl>
                                        <p:attrNameLst>
                                          <p:attrName>style.visibility</p:attrName>
                                        </p:attrNameLst>
                                      </p:cBhvr>
                                      <p:to>
                                        <p:strVal val="visible"/>
                                      </p:to>
                                    </p:set>
                                    <p:animEffect filter="fade" transition="in">
                                      <p:cBhvr>
                                        <p:cTn dur="500"/>
                                        <p:tgtEl>
                                          <p:spTgt spid="130">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30">
                                            <p:txEl>
                                              <p:pRg end="1" st="1"/>
                                            </p:txEl>
                                          </p:spTgt>
                                        </p:tgtEl>
                                        <p:attrNameLst>
                                          <p:attrName>style.visibility</p:attrName>
                                        </p:attrNameLst>
                                      </p:cBhvr>
                                      <p:to>
                                        <p:strVal val="visible"/>
                                      </p:to>
                                    </p:set>
                                    <p:animEffect filter="fade" transition="in">
                                      <p:cBhvr>
                                        <p:cTn dur="500"/>
                                        <p:tgtEl>
                                          <p:spTgt spid="130">
                                            <p:txEl>
                                              <p:pRg end="1" st="1"/>
                                            </p:txEl>
                                          </p:spTgt>
                                        </p:tgtEl>
                                      </p:cBhvr>
                                    </p:animEffect>
                                  </p:childTnLst>
                                </p:cTn>
                              </p:par>
                            </p:childTnLst>
                          </p:cTn>
                        </p:par>
                        <p:par>
                          <p:cTn fill="hold">
                            <p:stCondLst>
                              <p:cond delay="1500"/>
                            </p:stCondLst>
                            <p:childTnLst>
                              <p:par>
                                <p:cTn fill="hold" nodeType="afterEffect" presetClass="entr" presetID="10" presetSubtype="0">
                                  <p:stCondLst>
                                    <p:cond delay="0"/>
                                  </p:stCondLst>
                                  <p:childTnLst>
                                    <p:set>
                                      <p:cBhvr>
                                        <p:cTn dur="1" fill="hold">
                                          <p:stCondLst>
                                            <p:cond delay="0"/>
                                          </p:stCondLst>
                                        </p:cTn>
                                        <p:tgtEl>
                                          <p:spTgt spid="130">
                                            <p:txEl>
                                              <p:pRg end="2" st="2"/>
                                            </p:txEl>
                                          </p:spTgt>
                                        </p:tgtEl>
                                        <p:attrNameLst>
                                          <p:attrName>style.visibility</p:attrName>
                                        </p:attrNameLst>
                                      </p:cBhvr>
                                      <p:to>
                                        <p:strVal val="visible"/>
                                      </p:to>
                                    </p:set>
                                    <p:animEffect filter="fade" transition="in">
                                      <p:cBhvr>
                                        <p:cTn dur="500"/>
                                        <p:tgtEl>
                                          <p:spTgt spid="130">
                                            <p:txEl>
                                              <p:pRg end="2" st="2"/>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30">
                                            <p:txEl>
                                              <p:pRg end="3" st="3"/>
                                            </p:txEl>
                                          </p:spTgt>
                                        </p:tgtEl>
                                        <p:attrNameLst>
                                          <p:attrName>style.visibility</p:attrName>
                                        </p:attrNameLst>
                                      </p:cBhvr>
                                      <p:to>
                                        <p:strVal val="visible"/>
                                      </p:to>
                                    </p:set>
                                    <p:animEffect filter="fade" transition="in">
                                      <p:cBhvr>
                                        <p:cTn dur="500"/>
                                        <p:tgtEl>
                                          <p:spTgt spid="130">
                                            <p:txEl>
                                              <p:pRg end="3" st="3"/>
                                            </p:txEl>
                                          </p:spTgt>
                                        </p:tgtEl>
                                      </p:cBhvr>
                                    </p:animEffect>
                                  </p:childTnLst>
                                </p:cTn>
                              </p:par>
                            </p:childTnLst>
                          </p:cTn>
                        </p:par>
                        <p:par>
                          <p:cTn fill="hold">
                            <p:stCondLst>
                              <p:cond delay="2500"/>
                            </p:stCondLst>
                            <p:childTnLst>
                              <p:par>
                                <p:cTn fill="hold" nodeType="afterEffect" presetClass="entr" presetID="10" presetSubtype="0">
                                  <p:stCondLst>
                                    <p:cond delay="0"/>
                                  </p:stCondLst>
                                  <p:childTnLst>
                                    <p:set>
                                      <p:cBhvr>
                                        <p:cTn dur="1" fill="hold">
                                          <p:stCondLst>
                                            <p:cond delay="0"/>
                                          </p:stCondLst>
                                        </p:cTn>
                                        <p:tgtEl>
                                          <p:spTgt spid="130">
                                            <p:txEl>
                                              <p:pRg end="4" st="4"/>
                                            </p:txEl>
                                          </p:spTgt>
                                        </p:tgtEl>
                                        <p:attrNameLst>
                                          <p:attrName>style.visibility</p:attrName>
                                        </p:attrNameLst>
                                      </p:cBhvr>
                                      <p:to>
                                        <p:strVal val="visible"/>
                                      </p:to>
                                    </p:set>
                                    <p:animEffect filter="fade" transition="in">
                                      <p:cBhvr>
                                        <p:cTn dur="500"/>
                                        <p:tgtEl>
                                          <p:spTgt spid="130">
                                            <p:txEl>
                                              <p:pRg end="4" st="4"/>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30">
                                            <p:txEl>
                                              <p:pRg end="5" st="5"/>
                                            </p:txEl>
                                          </p:spTgt>
                                        </p:tgtEl>
                                        <p:attrNameLst>
                                          <p:attrName>style.visibility</p:attrName>
                                        </p:attrNameLst>
                                      </p:cBhvr>
                                      <p:to>
                                        <p:strVal val="visible"/>
                                      </p:to>
                                    </p:set>
                                    <p:animEffect filter="fade" transition="in">
                                      <p:cBhvr>
                                        <p:cTn dur="500"/>
                                        <p:tgtEl>
                                          <p:spTgt spid="130">
                                            <p:txEl>
                                              <p:pRg end="5" st="5"/>
                                            </p:txEl>
                                          </p:spTgt>
                                        </p:tgtEl>
                                      </p:cBhvr>
                                    </p:animEffect>
                                  </p:childTnLst>
                                </p:cTn>
                              </p:par>
                            </p:childTnLst>
                          </p:cTn>
                        </p:par>
                        <p:par>
                          <p:cTn fill="hold">
                            <p:stCondLst>
                              <p:cond delay="3500"/>
                            </p:stCondLst>
                            <p:childTnLst>
                              <p:par>
                                <p:cTn fill="hold" nodeType="afterEffect" presetClass="entr" presetID="10" presetSubtype="0">
                                  <p:stCondLst>
                                    <p:cond delay="0"/>
                                  </p:stCondLst>
                                  <p:childTnLst>
                                    <p:set>
                                      <p:cBhvr>
                                        <p:cTn dur="1" fill="hold">
                                          <p:stCondLst>
                                            <p:cond delay="0"/>
                                          </p:stCondLst>
                                        </p:cTn>
                                        <p:tgtEl>
                                          <p:spTgt spid="130">
                                            <p:txEl>
                                              <p:pRg end="6" st="6"/>
                                            </p:txEl>
                                          </p:spTgt>
                                        </p:tgtEl>
                                        <p:attrNameLst>
                                          <p:attrName>style.visibility</p:attrName>
                                        </p:attrNameLst>
                                      </p:cBhvr>
                                      <p:to>
                                        <p:strVal val="visible"/>
                                      </p:to>
                                    </p:set>
                                    <p:animEffect filter="fade" transition="in">
                                      <p:cBhvr>
                                        <p:cTn dur="500"/>
                                        <p:tgtEl>
                                          <p:spTgt spid="130">
                                            <p:txEl>
                                              <p:pRg end="6" st="6"/>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130">
                                            <p:txEl>
                                              <p:pRg end="7" st="7"/>
                                            </p:txEl>
                                          </p:spTgt>
                                        </p:tgtEl>
                                        <p:attrNameLst>
                                          <p:attrName>style.visibility</p:attrName>
                                        </p:attrNameLst>
                                      </p:cBhvr>
                                      <p:to>
                                        <p:strVal val="visible"/>
                                      </p:to>
                                    </p:set>
                                    <p:animEffect filter="fade" transition="in">
                                      <p:cBhvr>
                                        <p:cTn dur="500"/>
                                        <p:tgtEl>
                                          <p:spTgt spid="130">
                                            <p:txEl>
                                              <p:pRg end="7" st="7"/>
                                            </p:txEl>
                                          </p:spTgt>
                                        </p:tgtEl>
                                      </p:cBhvr>
                                    </p:animEffect>
                                  </p:childTnLst>
                                </p:cTn>
                              </p:par>
                            </p:childTnLst>
                          </p:cTn>
                        </p:par>
                        <p:par>
                          <p:cTn fill="hold">
                            <p:stCondLst>
                              <p:cond delay="4500"/>
                            </p:stCondLst>
                            <p:childTnLst>
                              <p:par>
                                <p:cTn fill="hold" nodeType="afterEffect" presetClass="entr" presetID="10" presetSubtype="0">
                                  <p:stCondLst>
                                    <p:cond delay="0"/>
                                  </p:stCondLst>
                                  <p:childTnLst>
                                    <p:set>
                                      <p:cBhvr>
                                        <p:cTn dur="1" fill="hold">
                                          <p:stCondLst>
                                            <p:cond delay="0"/>
                                          </p:stCondLst>
                                        </p:cTn>
                                        <p:tgtEl>
                                          <p:spTgt spid="130">
                                            <p:txEl>
                                              <p:pRg end="8" st="8"/>
                                            </p:txEl>
                                          </p:spTgt>
                                        </p:tgtEl>
                                        <p:attrNameLst>
                                          <p:attrName>style.visibility</p:attrName>
                                        </p:attrNameLst>
                                      </p:cBhvr>
                                      <p:to>
                                        <p:strVal val="visible"/>
                                      </p:to>
                                    </p:set>
                                    <p:animEffect filter="fade" transition="in">
                                      <p:cBhvr>
                                        <p:cTn dur="500"/>
                                        <p:tgtEl>
                                          <p:spTgt spid="130">
                                            <p:txEl>
                                              <p:pRg end="8" st="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131" name="Shape 131"/>
        <p:cNvGrpSpPr/>
        <p:nvPr/>
      </p:nvGrpSpPr>
      <p:grpSpPr>
        <a:xfrm>
          <a:off x="0" y="0"/>
          <a:ext cx="0" cy="0"/>
          <a:chOff x="0" y="0"/>
          <a:chExt cx="0" cy="0"/>
        </a:xfrm>
      </p:grpSpPr>
      <p:grpSp>
        <p:nvGrpSpPr>
          <p:cNvPr id="132" name="Google Shape;132;p28"/>
          <p:cNvGrpSpPr/>
          <p:nvPr/>
        </p:nvGrpSpPr>
        <p:grpSpPr>
          <a:xfrm>
            <a:off x="0" y="5085032"/>
            <a:ext cx="9144077" cy="58378"/>
            <a:chOff x="0" y="6693778"/>
            <a:chExt cx="9144077" cy="77837"/>
          </a:xfrm>
        </p:grpSpPr>
        <p:sp>
          <p:nvSpPr>
            <p:cNvPr id="133" name="Google Shape;133;p28"/>
            <p:cNvSpPr/>
            <p:nvPr/>
          </p:nvSpPr>
          <p:spPr>
            <a:xfrm>
              <a:off x="0" y="6693778"/>
              <a:ext cx="2383200" cy="77700"/>
            </a:xfrm>
            <a:prstGeom prst="rect">
              <a:avLst/>
            </a:prstGeom>
            <a:solidFill>
              <a:srgbClr val="002060"/>
            </a:soli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sp>
          <p:nvSpPr>
            <p:cNvPr id="134" name="Google Shape;134;p28"/>
            <p:cNvSpPr/>
            <p:nvPr/>
          </p:nvSpPr>
          <p:spPr>
            <a:xfrm>
              <a:off x="2383277" y="6693915"/>
              <a:ext cx="6760800" cy="77700"/>
            </a:xfrm>
            <a:prstGeom prst="rect">
              <a:avLst/>
            </a:prstGeom>
            <a:gradFill>
              <a:gsLst>
                <a:gs pos="0">
                  <a:srgbClr val="0092DA"/>
                </a:gs>
                <a:gs pos="10000">
                  <a:srgbClr val="94DEF9"/>
                </a:gs>
                <a:gs pos="21000">
                  <a:schemeClr val="lt1"/>
                </a:gs>
                <a:gs pos="77000">
                  <a:srgbClr val="00B0F0"/>
                </a:gs>
                <a:gs pos="100000">
                  <a:srgbClr val="0070C0"/>
                </a:gs>
              </a:gsLst>
              <a:lin ang="10800025" scaled="0"/>
            </a:gradFill>
            <a:ln>
              <a:noFill/>
            </a:ln>
          </p:spPr>
          <p:txBody>
            <a:bodyPr anchorCtr="0" anchor="ctr" bIns="34275" lIns="68575" spcFirstLastPara="1" rIns="68575" wrap="square" tIns="3427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Calibri"/>
                <a:ea typeface="Calibri"/>
                <a:cs typeface="Calibri"/>
                <a:sym typeface="Calibri"/>
              </a:endParaRPr>
            </a:p>
          </p:txBody>
        </p:sp>
      </p:grpSp>
      <p:sp>
        <p:nvSpPr>
          <p:cNvPr id="135" name="Google Shape;135;p28"/>
          <p:cNvSpPr txBox="1"/>
          <p:nvPr>
            <p:ph type="title"/>
          </p:nvPr>
        </p:nvSpPr>
        <p:spPr>
          <a:xfrm>
            <a:off x="115200" y="119058"/>
            <a:ext cx="8915100" cy="3294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chemeClr val="dk1"/>
              </a:buClr>
              <a:buSzPts val="2000"/>
              <a:buFont typeface="Calibri"/>
              <a:buNone/>
              <a:defRPr b="1" sz="2000"/>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36" name="Google Shape;136;p28"/>
          <p:cNvSpPr txBox="1"/>
          <p:nvPr>
            <p:ph idx="1" type="body"/>
          </p:nvPr>
        </p:nvSpPr>
        <p:spPr>
          <a:xfrm>
            <a:off x="113954" y="437346"/>
            <a:ext cx="8915100" cy="437400"/>
          </a:xfrm>
          <a:prstGeom prst="rect">
            <a:avLst/>
          </a:prstGeom>
          <a:noFill/>
          <a:ln>
            <a:noFill/>
          </a:ln>
        </p:spPr>
        <p:txBody>
          <a:bodyPr anchorCtr="0" anchor="t" bIns="34275" lIns="68575" spcFirstLastPara="1" rIns="68575" wrap="square" tIns="34275">
            <a:noAutofit/>
          </a:bodyPr>
          <a:lstStyle>
            <a:lvl1pPr indent="-228600" lvl="0" marL="457200" rtl="0" algn="l">
              <a:lnSpc>
                <a:spcPct val="90000"/>
              </a:lnSpc>
              <a:spcBef>
                <a:spcPts val="800"/>
              </a:spcBef>
              <a:spcAft>
                <a:spcPts val="0"/>
              </a:spcAft>
              <a:buClr>
                <a:schemeClr val="dk1"/>
              </a:buClr>
              <a:buSzPts val="1500"/>
              <a:buNone/>
              <a:defRPr sz="1500"/>
            </a:lvl1pPr>
            <a:lvl2pPr indent="-317500" lvl="1" marL="914400" rtl="0" algn="l">
              <a:lnSpc>
                <a:spcPct val="90000"/>
              </a:lnSpc>
              <a:spcBef>
                <a:spcPts val="400"/>
              </a:spcBef>
              <a:spcAft>
                <a:spcPts val="0"/>
              </a:spcAft>
              <a:buClr>
                <a:schemeClr val="dk1"/>
              </a:buClr>
              <a:buSzPts val="1400"/>
              <a:buChar char="•"/>
              <a:defRPr/>
            </a:lvl2pPr>
            <a:lvl3pPr indent="-317500" lvl="2" marL="1371600" rtl="0" algn="l">
              <a:lnSpc>
                <a:spcPct val="90000"/>
              </a:lnSpc>
              <a:spcBef>
                <a:spcPts val="400"/>
              </a:spcBef>
              <a:spcAft>
                <a:spcPts val="0"/>
              </a:spcAft>
              <a:buClr>
                <a:schemeClr val="dk1"/>
              </a:buClr>
              <a:buSzPts val="1400"/>
              <a:buChar char="•"/>
              <a:defRPr/>
            </a:lvl3pPr>
            <a:lvl4pPr indent="-317500" lvl="3" marL="1828800" rtl="0" algn="l">
              <a:lnSpc>
                <a:spcPct val="90000"/>
              </a:lnSpc>
              <a:spcBef>
                <a:spcPts val="400"/>
              </a:spcBef>
              <a:spcAft>
                <a:spcPts val="0"/>
              </a:spcAft>
              <a:buClr>
                <a:schemeClr val="dk1"/>
              </a:buClr>
              <a:buSzPts val="1400"/>
              <a:buChar char="•"/>
              <a:defRPr/>
            </a:lvl4pPr>
            <a:lvl5pPr indent="-317500" lvl="4" marL="2286000" rtl="0" algn="l">
              <a:lnSpc>
                <a:spcPct val="90000"/>
              </a:lnSpc>
              <a:spcBef>
                <a:spcPts val="400"/>
              </a:spcBef>
              <a:spcAft>
                <a:spcPts val="0"/>
              </a:spcAft>
              <a:buClr>
                <a:schemeClr val="dk1"/>
              </a:buClr>
              <a:buSzPts val="1400"/>
              <a:buChar char="•"/>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41" name="Shape 141"/>
        <p:cNvGrpSpPr/>
        <p:nvPr/>
      </p:nvGrpSpPr>
      <p:grpSpPr>
        <a:xfrm>
          <a:off x="0" y="0"/>
          <a:ext cx="0" cy="0"/>
          <a:chOff x="0" y="0"/>
          <a:chExt cx="0" cy="0"/>
        </a:xfrm>
      </p:grpSpPr>
      <p:sp>
        <p:nvSpPr>
          <p:cNvPr id="142" name="Google Shape;142;p30"/>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43" name="Google Shape;143;p30"/>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100"/>
              <a:buNone/>
              <a:defRPr sz="2100">
                <a:solidFill>
                  <a:schemeClr val="lt1"/>
                </a:solidFill>
              </a:defRPr>
            </a:lvl1pPr>
            <a:lvl2pPr lvl="1" rtl="0">
              <a:lnSpc>
                <a:spcPct val="100000"/>
              </a:lnSpc>
              <a:spcBef>
                <a:spcPts val="0"/>
              </a:spcBef>
              <a:spcAft>
                <a:spcPts val="0"/>
              </a:spcAft>
              <a:buClr>
                <a:schemeClr val="lt1"/>
              </a:buClr>
              <a:buSzPts val="2100"/>
              <a:buNone/>
              <a:defRPr sz="2100">
                <a:solidFill>
                  <a:schemeClr val="lt1"/>
                </a:solidFill>
              </a:defRPr>
            </a:lvl2pPr>
            <a:lvl3pPr lvl="2" rtl="0">
              <a:lnSpc>
                <a:spcPct val="100000"/>
              </a:lnSpc>
              <a:spcBef>
                <a:spcPts val="0"/>
              </a:spcBef>
              <a:spcAft>
                <a:spcPts val="0"/>
              </a:spcAft>
              <a:buClr>
                <a:schemeClr val="lt1"/>
              </a:buClr>
              <a:buSzPts val="2100"/>
              <a:buNone/>
              <a:defRPr sz="2100">
                <a:solidFill>
                  <a:schemeClr val="lt1"/>
                </a:solidFill>
              </a:defRPr>
            </a:lvl3pPr>
            <a:lvl4pPr lvl="3" rtl="0">
              <a:lnSpc>
                <a:spcPct val="100000"/>
              </a:lnSpc>
              <a:spcBef>
                <a:spcPts val="0"/>
              </a:spcBef>
              <a:spcAft>
                <a:spcPts val="0"/>
              </a:spcAft>
              <a:buClr>
                <a:schemeClr val="lt1"/>
              </a:buClr>
              <a:buSzPts val="2100"/>
              <a:buNone/>
              <a:defRPr sz="2100">
                <a:solidFill>
                  <a:schemeClr val="lt1"/>
                </a:solidFill>
              </a:defRPr>
            </a:lvl4pPr>
            <a:lvl5pPr lvl="4" rtl="0">
              <a:lnSpc>
                <a:spcPct val="100000"/>
              </a:lnSpc>
              <a:spcBef>
                <a:spcPts val="0"/>
              </a:spcBef>
              <a:spcAft>
                <a:spcPts val="0"/>
              </a:spcAft>
              <a:buClr>
                <a:schemeClr val="lt1"/>
              </a:buClr>
              <a:buSzPts val="2100"/>
              <a:buNone/>
              <a:defRPr sz="2100">
                <a:solidFill>
                  <a:schemeClr val="lt1"/>
                </a:solidFill>
              </a:defRPr>
            </a:lvl5pPr>
            <a:lvl6pPr lvl="5" rtl="0">
              <a:lnSpc>
                <a:spcPct val="100000"/>
              </a:lnSpc>
              <a:spcBef>
                <a:spcPts val="0"/>
              </a:spcBef>
              <a:spcAft>
                <a:spcPts val="0"/>
              </a:spcAft>
              <a:buClr>
                <a:schemeClr val="lt1"/>
              </a:buClr>
              <a:buSzPts val="2100"/>
              <a:buNone/>
              <a:defRPr sz="2100">
                <a:solidFill>
                  <a:schemeClr val="lt1"/>
                </a:solidFill>
              </a:defRPr>
            </a:lvl6pPr>
            <a:lvl7pPr lvl="6" rtl="0">
              <a:lnSpc>
                <a:spcPct val="100000"/>
              </a:lnSpc>
              <a:spcBef>
                <a:spcPts val="0"/>
              </a:spcBef>
              <a:spcAft>
                <a:spcPts val="0"/>
              </a:spcAft>
              <a:buClr>
                <a:schemeClr val="lt1"/>
              </a:buClr>
              <a:buSzPts val="2100"/>
              <a:buNone/>
              <a:defRPr sz="2100">
                <a:solidFill>
                  <a:schemeClr val="lt1"/>
                </a:solidFill>
              </a:defRPr>
            </a:lvl7pPr>
            <a:lvl8pPr lvl="7" rtl="0">
              <a:lnSpc>
                <a:spcPct val="100000"/>
              </a:lnSpc>
              <a:spcBef>
                <a:spcPts val="0"/>
              </a:spcBef>
              <a:spcAft>
                <a:spcPts val="0"/>
              </a:spcAft>
              <a:buClr>
                <a:schemeClr val="lt1"/>
              </a:buClr>
              <a:buSzPts val="2100"/>
              <a:buNone/>
              <a:defRPr sz="2100">
                <a:solidFill>
                  <a:schemeClr val="lt1"/>
                </a:solidFill>
              </a:defRPr>
            </a:lvl8pPr>
            <a:lvl9pPr lvl="8" rtl="0">
              <a:lnSpc>
                <a:spcPct val="100000"/>
              </a:lnSpc>
              <a:spcBef>
                <a:spcPts val="0"/>
              </a:spcBef>
              <a:spcAft>
                <a:spcPts val="0"/>
              </a:spcAft>
              <a:buClr>
                <a:schemeClr val="lt1"/>
              </a:buClr>
              <a:buSzPts val="2100"/>
              <a:buNone/>
              <a:defRPr sz="2100">
                <a:solidFill>
                  <a:schemeClr val="lt1"/>
                </a:solidFill>
              </a:defRPr>
            </a:lvl9pPr>
          </a:lstStyle>
          <a:p/>
        </p:txBody>
      </p:sp>
      <p:sp>
        <p:nvSpPr>
          <p:cNvPr id="144" name="Google Shape;144;p3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5" name="Shape 145"/>
        <p:cNvGrpSpPr/>
        <p:nvPr/>
      </p:nvGrpSpPr>
      <p:grpSpPr>
        <a:xfrm>
          <a:off x="0" y="0"/>
          <a:ext cx="0" cy="0"/>
          <a:chOff x="0" y="0"/>
          <a:chExt cx="0" cy="0"/>
        </a:xfrm>
      </p:grpSpPr>
      <p:grpSp>
        <p:nvGrpSpPr>
          <p:cNvPr id="146" name="Google Shape;146;p31"/>
          <p:cNvGrpSpPr/>
          <p:nvPr/>
        </p:nvGrpSpPr>
        <p:grpSpPr>
          <a:xfrm>
            <a:off x="6098378" y="5"/>
            <a:ext cx="3045625" cy="2030570"/>
            <a:chOff x="6098378" y="5"/>
            <a:chExt cx="3045625" cy="2030570"/>
          </a:xfrm>
        </p:grpSpPr>
        <p:sp>
          <p:nvSpPr>
            <p:cNvPr id="147" name="Google Shape;147;p3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 name="Google Shape;152;p31"/>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200"/>
              <a:buNone/>
              <a:defRPr sz="42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53" name="Google Shape;153;p3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54" name="Google Shape;154;p31"/>
          <p:cNvPicPr preferRelativeResize="0"/>
          <p:nvPr/>
        </p:nvPicPr>
        <p:blipFill rotWithShape="1">
          <a:blip r:embed="rId2">
            <a:alphaModFix/>
          </a:blip>
          <a:srcRect b="3286" l="13027" r="5400" t="-222"/>
          <a:stretch/>
        </p:blipFill>
        <p:spPr>
          <a:xfrm>
            <a:off x="-33750" y="-39575"/>
            <a:ext cx="9177749" cy="5183075"/>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5" name="Shape 155"/>
        <p:cNvGrpSpPr/>
        <p:nvPr/>
      </p:nvGrpSpPr>
      <p:grpSpPr>
        <a:xfrm>
          <a:off x="0" y="0"/>
          <a:ext cx="0" cy="0"/>
          <a:chOff x="0" y="0"/>
          <a:chExt cx="0" cy="0"/>
        </a:xfrm>
      </p:grpSpPr>
      <p:sp>
        <p:nvSpPr>
          <p:cNvPr id="156" name="Google Shape;156;p3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57" name="Google Shape;157;p32"/>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58" name="Google Shape;158;p3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59" name="Google Shape;159;p32"/>
          <p:cNvSpPr/>
          <p:nvPr/>
        </p:nvSpPr>
        <p:spPr>
          <a:xfrm>
            <a:off x="0" y="4891594"/>
            <a:ext cx="9144000" cy="252000"/>
          </a:xfrm>
          <a:prstGeom prst="rect">
            <a:avLst/>
          </a:prstGeom>
          <a:gradFill>
            <a:gsLst>
              <a:gs pos="0">
                <a:srgbClr val="3177EE"/>
              </a:gs>
              <a:gs pos="100000">
                <a:srgbClr val="113D8A"/>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60" name="Shape 160"/>
        <p:cNvGrpSpPr/>
        <p:nvPr/>
      </p:nvGrpSpPr>
      <p:grpSpPr>
        <a:xfrm>
          <a:off x="0" y="0"/>
          <a:ext cx="0" cy="0"/>
          <a:chOff x="0" y="0"/>
          <a:chExt cx="0" cy="0"/>
        </a:xfrm>
      </p:grpSpPr>
      <p:sp>
        <p:nvSpPr>
          <p:cNvPr id="161" name="Google Shape;161;p3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33"/>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3" name="Google Shape;163;p33"/>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64" name="Google Shape;164;p3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65" name="Shape 165"/>
        <p:cNvGrpSpPr/>
        <p:nvPr/>
      </p:nvGrpSpPr>
      <p:grpSpPr>
        <a:xfrm>
          <a:off x="0" y="0"/>
          <a:ext cx="0" cy="0"/>
          <a:chOff x="0" y="0"/>
          <a:chExt cx="0" cy="0"/>
        </a:xfrm>
      </p:grpSpPr>
      <p:sp>
        <p:nvSpPr>
          <p:cNvPr id="166" name="Google Shape;166;p3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7" name="Google Shape;167;p3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68" name="Shape 168"/>
        <p:cNvGrpSpPr/>
        <p:nvPr/>
      </p:nvGrpSpPr>
      <p:grpSpPr>
        <a:xfrm>
          <a:off x="0" y="0"/>
          <a:ext cx="0" cy="0"/>
          <a:chOff x="0" y="0"/>
          <a:chExt cx="0" cy="0"/>
        </a:xfrm>
      </p:grpSpPr>
      <p:sp>
        <p:nvSpPr>
          <p:cNvPr id="169" name="Google Shape;169;p35"/>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35"/>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71" name="Google Shape;171;p3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172" name="Shape 172"/>
        <p:cNvGrpSpPr/>
        <p:nvPr/>
      </p:nvGrpSpPr>
      <p:grpSpPr>
        <a:xfrm>
          <a:off x="0" y="0"/>
          <a:ext cx="0" cy="0"/>
          <a:chOff x="0" y="0"/>
          <a:chExt cx="0" cy="0"/>
        </a:xfrm>
      </p:grpSpPr>
      <p:grpSp>
        <p:nvGrpSpPr>
          <p:cNvPr id="173" name="Google Shape;173;p36"/>
          <p:cNvGrpSpPr/>
          <p:nvPr/>
        </p:nvGrpSpPr>
        <p:grpSpPr>
          <a:xfrm>
            <a:off x="6098378" y="5"/>
            <a:ext cx="3045625" cy="2030570"/>
            <a:chOff x="6098378" y="5"/>
            <a:chExt cx="3045625" cy="2030570"/>
          </a:xfrm>
        </p:grpSpPr>
        <p:sp>
          <p:nvSpPr>
            <p:cNvPr id="174" name="Google Shape;174;p36"/>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6"/>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6"/>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6"/>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6"/>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9" name="Google Shape;179;p36"/>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80" name="Google Shape;180;p3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81" name="Shape 181"/>
        <p:cNvGrpSpPr/>
        <p:nvPr/>
      </p:nvGrpSpPr>
      <p:grpSpPr>
        <a:xfrm>
          <a:off x="0" y="0"/>
          <a:ext cx="0" cy="0"/>
          <a:chOff x="0" y="0"/>
          <a:chExt cx="0" cy="0"/>
        </a:xfrm>
      </p:grpSpPr>
      <p:sp>
        <p:nvSpPr>
          <p:cNvPr id="182" name="Google Shape;182;p37"/>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37"/>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184" name="Google Shape;184;p37"/>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185" name="Google Shape;185;p37"/>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186" name="Google Shape;186;p37"/>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187" name="Google Shape;187;p3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8" name="Shape 188"/>
        <p:cNvGrpSpPr/>
        <p:nvPr/>
      </p:nvGrpSpPr>
      <p:grpSpPr>
        <a:xfrm>
          <a:off x="0" y="0"/>
          <a:ext cx="0" cy="0"/>
          <a:chOff x="0" y="0"/>
          <a:chExt cx="0" cy="0"/>
        </a:xfrm>
      </p:grpSpPr>
      <p:sp>
        <p:nvSpPr>
          <p:cNvPr id="189" name="Google Shape;189;p38"/>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190" name="Google Shape;190;p3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91" name="Shape 191"/>
        <p:cNvGrpSpPr/>
        <p:nvPr/>
      </p:nvGrpSpPr>
      <p:grpSpPr>
        <a:xfrm>
          <a:off x="0" y="0"/>
          <a:ext cx="0" cy="0"/>
          <a:chOff x="0" y="0"/>
          <a:chExt cx="0" cy="0"/>
        </a:xfrm>
      </p:grpSpPr>
      <p:grpSp>
        <p:nvGrpSpPr>
          <p:cNvPr id="192" name="Google Shape;192;p39"/>
          <p:cNvGrpSpPr/>
          <p:nvPr/>
        </p:nvGrpSpPr>
        <p:grpSpPr>
          <a:xfrm>
            <a:off x="6098378" y="5"/>
            <a:ext cx="3045625" cy="2030570"/>
            <a:chOff x="6098378" y="5"/>
            <a:chExt cx="3045625" cy="2030570"/>
          </a:xfrm>
        </p:grpSpPr>
        <p:sp>
          <p:nvSpPr>
            <p:cNvPr id="193" name="Google Shape;193;p3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9"/>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9"/>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9"/>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9"/>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 name="Google Shape;198;p39"/>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2000"/>
              <a:buNone/>
              <a:defRPr sz="12000">
                <a:solidFill>
                  <a:schemeClr val="lt1"/>
                </a:solidFill>
              </a:defRPr>
            </a:lvl1pPr>
            <a:lvl2pPr lvl="1" rtl="0" algn="ctr">
              <a:spcBef>
                <a:spcPts val="0"/>
              </a:spcBef>
              <a:spcAft>
                <a:spcPts val="0"/>
              </a:spcAft>
              <a:buClr>
                <a:schemeClr val="lt1"/>
              </a:buClr>
              <a:buSzPts val="12000"/>
              <a:buNone/>
              <a:defRPr sz="12000">
                <a:solidFill>
                  <a:schemeClr val="lt1"/>
                </a:solidFill>
              </a:defRPr>
            </a:lvl2pPr>
            <a:lvl3pPr lvl="2" rtl="0" algn="ctr">
              <a:spcBef>
                <a:spcPts val="0"/>
              </a:spcBef>
              <a:spcAft>
                <a:spcPts val="0"/>
              </a:spcAft>
              <a:buClr>
                <a:schemeClr val="lt1"/>
              </a:buClr>
              <a:buSzPts val="12000"/>
              <a:buNone/>
              <a:defRPr sz="12000">
                <a:solidFill>
                  <a:schemeClr val="lt1"/>
                </a:solidFill>
              </a:defRPr>
            </a:lvl3pPr>
            <a:lvl4pPr lvl="3" rtl="0" algn="ctr">
              <a:spcBef>
                <a:spcPts val="0"/>
              </a:spcBef>
              <a:spcAft>
                <a:spcPts val="0"/>
              </a:spcAft>
              <a:buClr>
                <a:schemeClr val="lt1"/>
              </a:buClr>
              <a:buSzPts val="12000"/>
              <a:buNone/>
              <a:defRPr sz="12000">
                <a:solidFill>
                  <a:schemeClr val="lt1"/>
                </a:solidFill>
              </a:defRPr>
            </a:lvl4pPr>
            <a:lvl5pPr lvl="4" rtl="0" algn="ctr">
              <a:spcBef>
                <a:spcPts val="0"/>
              </a:spcBef>
              <a:spcAft>
                <a:spcPts val="0"/>
              </a:spcAft>
              <a:buClr>
                <a:schemeClr val="lt1"/>
              </a:buClr>
              <a:buSzPts val="12000"/>
              <a:buNone/>
              <a:defRPr sz="12000">
                <a:solidFill>
                  <a:schemeClr val="lt1"/>
                </a:solidFill>
              </a:defRPr>
            </a:lvl5pPr>
            <a:lvl6pPr lvl="5" rtl="0" algn="ctr">
              <a:spcBef>
                <a:spcPts val="0"/>
              </a:spcBef>
              <a:spcAft>
                <a:spcPts val="0"/>
              </a:spcAft>
              <a:buClr>
                <a:schemeClr val="lt1"/>
              </a:buClr>
              <a:buSzPts val="12000"/>
              <a:buNone/>
              <a:defRPr sz="12000">
                <a:solidFill>
                  <a:schemeClr val="lt1"/>
                </a:solidFill>
              </a:defRPr>
            </a:lvl6pPr>
            <a:lvl7pPr lvl="6" rtl="0" algn="ctr">
              <a:spcBef>
                <a:spcPts val="0"/>
              </a:spcBef>
              <a:spcAft>
                <a:spcPts val="0"/>
              </a:spcAft>
              <a:buClr>
                <a:schemeClr val="lt1"/>
              </a:buClr>
              <a:buSzPts val="12000"/>
              <a:buNone/>
              <a:defRPr sz="12000">
                <a:solidFill>
                  <a:schemeClr val="lt1"/>
                </a:solidFill>
              </a:defRPr>
            </a:lvl7pPr>
            <a:lvl8pPr lvl="7" rtl="0" algn="ctr">
              <a:spcBef>
                <a:spcPts val="0"/>
              </a:spcBef>
              <a:spcAft>
                <a:spcPts val="0"/>
              </a:spcAft>
              <a:buClr>
                <a:schemeClr val="lt1"/>
              </a:buClr>
              <a:buSzPts val="12000"/>
              <a:buNone/>
              <a:defRPr sz="12000">
                <a:solidFill>
                  <a:schemeClr val="lt1"/>
                </a:solidFill>
              </a:defRPr>
            </a:lvl8pPr>
            <a:lvl9pPr lvl="8" rtl="0" algn="ctr">
              <a:spcBef>
                <a:spcPts val="0"/>
              </a:spcBef>
              <a:spcAft>
                <a:spcPts val="0"/>
              </a:spcAft>
              <a:buClr>
                <a:schemeClr val="lt1"/>
              </a:buClr>
              <a:buSzPts val="12000"/>
              <a:buNone/>
              <a:defRPr sz="12000">
                <a:solidFill>
                  <a:schemeClr val="lt1"/>
                </a:solidFill>
              </a:defRPr>
            </a:lvl9pPr>
          </a:lstStyle>
          <a:p>
            <a:r>
              <a:t>xx%</a:t>
            </a:r>
          </a:p>
        </p:txBody>
      </p:sp>
      <p:sp>
        <p:nvSpPr>
          <p:cNvPr id="199" name="Google Shape;199;p39"/>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Clr>
                <a:schemeClr val="lt1"/>
              </a:buClr>
              <a:buSzPts val="1800"/>
              <a:buChar char="●"/>
              <a:defRPr>
                <a:solidFill>
                  <a:schemeClr val="lt1"/>
                </a:solidFill>
              </a:defRPr>
            </a:lvl1pPr>
            <a:lvl2pPr indent="-317500" lvl="1" marL="914400" rtl="0" algn="ctr">
              <a:spcBef>
                <a:spcPts val="1600"/>
              </a:spcBef>
              <a:spcAft>
                <a:spcPts val="0"/>
              </a:spcAft>
              <a:buClr>
                <a:schemeClr val="lt1"/>
              </a:buClr>
              <a:buSzPts val="1400"/>
              <a:buChar char="○"/>
              <a:defRPr>
                <a:solidFill>
                  <a:schemeClr val="lt1"/>
                </a:solidFill>
              </a:defRPr>
            </a:lvl2pPr>
            <a:lvl3pPr indent="-317500" lvl="2" marL="1371600" rtl="0" algn="ctr">
              <a:spcBef>
                <a:spcPts val="1600"/>
              </a:spcBef>
              <a:spcAft>
                <a:spcPts val="0"/>
              </a:spcAft>
              <a:buClr>
                <a:schemeClr val="lt1"/>
              </a:buClr>
              <a:buSzPts val="1400"/>
              <a:buChar char="■"/>
              <a:defRPr>
                <a:solidFill>
                  <a:schemeClr val="lt1"/>
                </a:solidFill>
              </a:defRPr>
            </a:lvl3pPr>
            <a:lvl4pPr indent="-317500" lvl="3" marL="1828800" rtl="0" algn="ctr">
              <a:spcBef>
                <a:spcPts val="1600"/>
              </a:spcBef>
              <a:spcAft>
                <a:spcPts val="0"/>
              </a:spcAft>
              <a:buClr>
                <a:schemeClr val="lt1"/>
              </a:buClr>
              <a:buSzPts val="1400"/>
              <a:buChar char="●"/>
              <a:defRPr>
                <a:solidFill>
                  <a:schemeClr val="lt1"/>
                </a:solidFill>
              </a:defRPr>
            </a:lvl4pPr>
            <a:lvl5pPr indent="-317500" lvl="4" marL="2286000" rtl="0" algn="ctr">
              <a:spcBef>
                <a:spcPts val="1600"/>
              </a:spcBef>
              <a:spcAft>
                <a:spcPts val="0"/>
              </a:spcAft>
              <a:buClr>
                <a:schemeClr val="lt1"/>
              </a:buClr>
              <a:buSzPts val="1400"/>
              <a:buChar char="○"/>
              <a:defRPr>
                <a:solidFill>
                  <a:schemeClr val="lt1"/>
                </a:solidFill>
              </a:defRPr>
            </a:lvl5pPr>
            <a:lvl6pPr indent="-317500" lvl="5" marL="2743200" rtl="0" algn="ctr">
              <a:spcBef>
                <a:spcPts val="1600"/>
              </a:spcBef>
              <a:spcAft>
                <a:spcPts val="0"/>
              </a:spcAft>
              <a:buClr>
                <a:schemeClr val="lt1"/>
              </a:buClr>
              <a:buSzPts val="1400"/>
              <a:buChar char="■"/>
              <a:defRPr>
                <a:solidFill>
                  <a:schemeClr val="lt1"/>
                </a:solidFill>
              </a:defRPr>
            </a:lvl6pPr>
            <a:lvl7pPr indent="-317500" lvl="6" marL="3200400" rtl="0" algn="ctr">
              <a:spcBef>
                <a:spcPts val="1600"/>
              </a:spcBef>
              <a:spcAft>
                <a:spcPts val="0"/>
              </a:spcAft>
              <a:buClr>
                <a:schemeClr val="lt1"/>
              </a:buClr>
              <a:buSzPts val="1400"/>
              <a:buChar char="●"/>
              <a:defRPr>
                <a:solidFill>
                  <a:schemeClr val="lt1"/>
                </a:solidFill>
              </a:defRPr>
            </a:lvl7pPr>
            <a:lvl8pPr indent="-317500" lvl="7" marL="3657600" rtl="0" algn="ctr">
              <a:spcBef>
                <a:spcPts val="1600"/>
              </a:spcBef>
              <a:spcAft>
                <a:spcPts val="0"/>
              </a:spcAft>
              <a:buClr>
                <a:schemeClr val="lt1"/>
              </a:buClr>
              <a:buSzPts val="1400"/>
              <a:buChar char="○"/>
              <a:defRPr>
                <a:solidFill>
                  <a:schemeClr val="lt1"/>
                </a:solidFill>
              </a:defRPr>
            </a:lvl8pPr>
            <a:lvl9pPr indent="-317500" lvl="8" marL="4114800" rtl="0" algn="ctr">
              <a:spcBef>
                <a:spcPts val="1600"/>
              </a:spcBef>
              <a:spcAft>
                <a:spcPts val="1600"/>
              </a:spcAft>
              <a:buClr>
                <a:schemeClr val="lt1"/>
              </a:buClr>
              <a:buSzPts val="1400"/>
              <a:buChar char="■"/>
              <a:defRPr>
                <a:solidFill>
                  <a:schemeClr val="lt1"/>
                </a:solidFill>
              </a:defRPr>
            </a:lvl9pPr>
          </a:lstStyle>
          <a:p/>
        </p:txBody>
      </p:sp>
      <p:sp>
        <p:nvSpPr>
          <p:cNvPr id="200" name="Google Shape;200;p3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01" name="Shape 201"/>
        <p:cNvGrpSpPr/>
        <p:nvPr/>
      </p:nvGrpSpPr>
      <p:grpSpPr>
        <a:xfrm>
          <a:off x="0" y="0"/>
          <a:ext cx="0" cy="0"/>
          <a:chOff x="0" y="0"/>
          <a:chExt cx="0" cy="0"/>
        </a:xfrm>
      </p:grpSpPr>
      <p:sp>
        <p:nvSpPr>
          <p:cNvPr id="202" name="Google Shape;202;p4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6" Type="http://schemas.openxmlformats.org/officeDocument/2006/relationships/theme" Target="../theme/theme1.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7.xml"/><Relationship Id="rId10" Type="http://schemas.openxmlformats.org/officeDocument/2006/relationships/slideLayout" Target="../slideLayouts/slideLayout36.xml"/><Relationship Id="rId12" Type="http://schemas.openxmlformats.org/officeDocument/2006/relationships/theme" Target="../theme/theme4.xml"/><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slideLayout" Target="../slideLayouts/slideLayout29.xml"/><Relationship Id="rId4" Type="http://schemas.openxmlformats.org/officeDocument/2006/relationships/slideLayout" Target="../slideLayouts/slideLayout30.xml"/><Relationship Id="rId9" Type="http://schemas.openxmlformats.org/officeDocument/2006/relationships/slideLayout" Target="../slideLayouts/slideLayout35.xml"/><Relationship Id="rId5" Type="http://schemas.openxmlformats.org/officeDocument/2006/relationships/slideLayout" Target="../slideLayouts/slideLayout31.xml"/><Relationship Id="rId6" Type="http://schemas.openxmlformats.org/officeDocument/2006/relationships/slideLayout" Target="../slideLayouts/slideLayout32.xml"/><Relationship Id="rId7" Type="http://schemas.openxmlformats.org/officeDocument/2006/relationships/slideLayout" Target="../slideLayouts/slideLayout33.xml"/><Relationship Id="rId8" Type="http://schemas.openxmlformats.org/officeDocument/2006/relationships/slideLayout" Target="../slideLayouts/slideLayout3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rgbClr val="1919FF"/>
              </a:buClr>
              <a:buSzPts val="3000"/>
              <a:buFont typeface="Roboto"/>
              <a:buNone/>
              <a:defRPr sz="3000">
                <a:solidFill>
                  <a:srgbClr val="1919FF"/>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52" name="Google Shape;52;p13"/>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53" name="Google Shape;53;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137" name="Shape 137"/>
        <p:cNvGrpSpPr/>
        <p:nvPr/>
      </p:nvGrpSpPr>
      <p:grpSpPr>
        <a:xfrm>
          <a:off x="0" y="0"/>
          <a:ext cx="0" cy="0"/>
          <a:chOff x="0" y="0"/>
          <a:chExt cx="0" cy="0"/>
        </a:xfrm>
      </p:grpSpPr>
      <p:sp>
        <p:nvSpPr>
          <p:cNvPr id="138" name="Google Shape;138;p29"/>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rt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139" name="Google Shape;139;p29"/>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rtl="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rtl="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140" name="Google Shape;140;p2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Roboto"/>
                <a:ea typeface="Roboto"/>
                <a:cs typeface="Roboto"/>
                <a:sym typeface="Roboto"/>
              </a:defRPr>
            </a:lvl1pPr>
            <a:lvl2pPr lvl="1" rtl="0" algn="r">
              <a:buNone/>
              <a:defRPr sz="1000">
                <a:solidFill>
                  <a:schemeClr val="lt1"/>
                </a:solidFill>
                <a:latin typeface="Roboto"/>
                <a:ea typeface="Roboto"/>
                <a:cs typeface="Roboto"/>
                <a:sym typeface="Roboto"/>
              </a:defRPr>
            </a:lvl2pPr>
            <a:lvl3pPr lvl="2" rtl="0" algn="r">
              <a:buNone/>
              <a:defRPr sz="1000">
                <a:solidFill>
                  <a:schemeClr val="lt1"/>
                </a:solidFill>
                <a:latin typeface="Roboto"/>
                <a:ea typeface="Roboto"/>
                <a:cs typeface="Roboto"/>
                <a:sym typeface="Roboto"/>
              </a:defRPr>
            </a:lvl3pPr>
            <a:lvl4pPr lvl="3" rtl="0" algn="r">
              <a:buNone/>
              <a:defRPr sz="1000">
                <a:solidFill>
                  <a:schemeClr val="lt1"/>
                </a:solidFill>
                <a:latin typeface="Roboto"/>
                <a:ea typeface="Roboto"/>
                <a:cs typeface="Roboto"/>
                <a:sym typeface="Roboto"/>
              </a:defRPr>
            </a:lvl4pPr>
            <a:lvl5pPr lvl="4" rtl="0" algn="r">
              <a:buNone/>
              <a:defRPr sz="1000">
                <a:solidFill>
                  <a:schemeClr val="lt1"/>
                </a:solidFill>
                <a:latin typeface="Roboto"/>
                <a:ea typeface="Roboto"/>
                <a:cs typeface="Roboto"/>
                <a:sym typeface="Roboto"/>
              </a:defRPr>
            </a:lvl5pPr>
            <a:lvl6pPr lvl="5" rtl="0" algn="r">
              <a:buNone/>
              <a:defRPr sz="1000">
                <a:solidFill>
                  <a:schemeClr val="lt1"/>
                </a:solidFill>
                <a:latin typeface="Roboto"/>
                <a:ea typeface="Roboto"/>
                <a:cs typeface="Roboto"/>
                <a:sym typeface="Roboto"/>
              </a:defRPr>
            </a:lvl6pPr>
            <a:lvl7pPr lvl="6" rtl="0" algn="r">
              <a:buNone/>
              <a:defRPr sz="1000">
                <a:solidFill>
                  <a:schemeClr val="lt1"/>
                </a:solidFill>
                <a:latin typeface="Roboto"/>
                <a:ea typeface="Roboto"/>
                <a:cs typeface="Roboto"/>
                <a:sym typeface="Roboto"/>
              </a:defRPr>
            </a:lvl7pPr>
            <a:lvl8pPr lvl="7" rtl="0" algn="r">
              <a:buNone/>
              <a:defRPr sz="1000">
                <a:solidFill>
                  <a:schemeClr val="lt1"/>
                </a:solidFill>
                <a:latin typeface="Roboto"/>
                <a:ea typeface="Roboto"/>
                <a:cs typeface="Roboto"/>
                <a:sym typeface="Roboto"/>
              </a:defRPr>
            </a:lvl8pPr>
            <a:lvl9pPr lvl="8" rtl="0"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hyperlink" Target="http://electricforesights.net" TargetMode="External"/><Relationship Id="rId4" Type="http://schemas.openxmlformats.org/officeDocument/2006/relationships/hyperlink" Target="http://electricforesights.ne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hyperlink" Target="http://electricforesights.net:5000/simulator" TargetMode="External"/><Relationship Id="rId4" Type="http://schemas.openxmlformats.org/officeDocument/2006/relationships/hyperlink" Target="http://electricforesights.net:5000/simulator"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18.png"/><Relationship Id="rId4" Type="http://schemas.openxmlformats.org/officeDocument/2006/relationships/image" Target="../media/image10.png"/><Relationship Id="rId5" Type="http://schemas.openxmlformats.org/officeDocument/2006/relationships/image" Target="../media/image17.png"/><Relationship Id="rId6"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hyperlink" Target="http://electricforesights.net:5000/" TargetMode="External"/><Relationship Id="rId5" Type="http://schemas.openxmlformats.org/officeDocument/2006/relationships/hyperlink" Target="http://electricforesights.net:5000/"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6.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41"/>
          <p:cNvSpPr/>
          <p:nvPr/>
        </p:nvSpPr>
        <p:spPr>
          <a:xfrm>
            <a:off x="75" y="-125"/>
            <a:ext cx="9144000" cy="5159100"/>
          </a:xfrm>
          <a:prstGeom prst="rect">
            <a:avLst/>
          </a:prstGeom>
          <a:gradFill>
            <a:gsLst>
              <a:gs pos="0">
                <a:srgbClr val="3177EE"/>
              </a:gs>
              <a:gs pos="100000">
                <a:srgbClr val="113D8A"/>
              </a:gs>
            </a:gsLst>
            <a:path path="circle">
              <a:fillToRect b="50%" l="50%" r="50%" t="50%"/>
            </a:path>
            <a:tileRect/>
          </a:gradFill>
          <a:ln cap="flat" cmpd="sng" w="9525">
            <a:solidFill>
              <a:schemeClr val="dk2"/>
            </a:solidFill>
            <a:prstDash val="solid"/>
            <a:round/>
            <a:headEnd len="sm" w="sm" type="none"/>
            <a:tailEnd len="sm" w="sm" type="none"/>
          </a:ln>
          <a:effectLst>
            <a:outerShdw blurRad="57150" rotWithShape="0" algn="bl" dir="5400000" dist="19050">
              <a:srgbClr val="000000">
                <a:alpha val="18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41"/>
          <p:cNvPicPr preferRelativeResize="0"/>
          <p:nvPr/>
        </p:nvPicPr>
        <p:blipFill rotWithShape="1">
          <a:blip r:embed="rId3">
            <a:alphaModFix/>
          </a:blip>
          <a:srcRect b="0" l="41472" r="0" t="0"/>
          <a:stretch/>
        </p:blipFill>
        <p:spPr>
          <a:xfrm>
            <a:off x="5877675" y="-125"/>
            <a:ext cx="3266400" cy="5143500"/>
          </a:xfrm>
          <a:prstGeom prst="rect">
            <a:avLst/>
          </a:prstGeom>
          <a:noFill/>
          <a:ln cap="flat" cmpd="sng" w="28575">
            <a:solidFill>
              <a:srgbClr val="FFFFFF"/>
            </a:solidFill>
            <a:prstDash val="solid"/>
            <a:round/>
            <a:headEnd len="sm" w="sm" type="none"/>
            <a:tailEnd len="sm" w="sm" type="none"/>
          </a:ln>
        </p:spPr>
      </p:pic>
      <p:sp>
        <p:nvSpPr>
          <p:cNvPr id="209" name="Google Shape;209;p41"/>
          <p:cNvSpPr txBox="1"/>
          <p:nvPr/>
        </p:nvSpPr>
        <p:spPr>
          <a:xfrm>
            <a:off x="413375" y="2983588"/>
            <a:ext cx="2654700" cy="15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rgbClr val="FFFFFF"/>
                </a:solidFill>
                <a:latin typeface="Roboto"/>
                <a:ea typeface="Roboto"/>
                <a:cs typeface="Roboto"/>
                <a:sym typeface="Roboto"/>
              </a:rPr>
              <a:t>Andres Zamora</a:t>
            </a:r>
            <a:endParaRPr sz="1900">
              <a:solidFill>
                <a:srgbClr val="FFFFFF"/>
              </a:solidFill>
              <a:latin typeface="Roboto"/>
              <a:ea typeface="Roboto"/>
              <a:cs typeface="Roboto"/>
              <a:sym typeface="Roboto"/>
            </a:endParaRPr>
          </a:p>
          <a:p>
            <a:pPr indent="0" lvl="0" marL="0" rtl="0" algn="l">
              <a:spcBef>
                <a:spcPts val="0"/>
              </a:spcBef>
              <a:spcAft>
                <a:spcPts val="0"/>
              </a:spcAft>
              <a:buNone/>
            </a:pPr>
            <a:r>
              <a:rPr lang="en" sz="1900">
                <a:solidFill>
                  <a:srgbClr val="FFFFFF"/>
                </a:solidFill>
                <a:latin typeface="Roboto"/>
                <a:ea typeface="Roboto"/>
                <a:cs typeface="Roboto"/>
                <a:sym typeface="Roboto"/>
              </a:rPr>
              <a:t>Jason Kang</a:t>
            </a:r>
            <a:endParaRPr sz="1900">
              <a:solidFill>
                <a:srgbClr val="FFFFFF"/>
              </a:solidFill>
              <a:latin typeface="Roboto"/>
              <a:ea typeface="Roboto"/>
              <a:cs typeface="Roboto"/>
              <a:sym typeface="Roboto"/>
            </a:endParaRPr>
          </a:p>
          <a:p>
            <a:pPr indent="0" lvl="0" marL="0" rtl="0" algn="l">
              <a:spcBef>
                <a:spcPts val="0"/>
              </a:spcBef>
              <a:spcAft>
                <a:spcPts val="0"/>
              </a:spcAft>
              <a:buNone/>
            </a:pPr>
            <a:r>
              <a:rPr lang="en" sz="1900">
                <a:solidFill>
                  <a:srgbClr val="FFFFFF"/>
                </a:solidFill>
                <a:latin typeface="Roboto"/>
                <a:ea typeface="Roboto"/>
                <a:cs typeface="Roboto"/>
                <a:sym typeface="Roboto"/>
              </a:rPr>
              <a:t>Pavel Golukhin</a:t>
            </a:r>
            <a:endParaRPr sz="1900">
              <a:solidFill>
                <a:srgbClr val="FFFFFF"/>
              </a:solidFill>
              <a:latin typeface="Roboto"/>
              <a:ea typeface="Roboto"/>
              <a:cs typeface="Roboto"/>
              <a:sym typeface="Roboto"/>
            </a:endParaRPr>
          </a:p>
          <a:p>
            <a:pPr indent="0" lvl="0" marL="0" rtl="0" algn="l">
              <a:spcBef>
                <a:spcPts val="0"/>
              </a:spcBef>
              <a:spcAft>
                <a:spcPts val="0"/>
              </a:spcAft>
              <a:buNone/>
            </a:pPr>
            <a:r>
              <a:rPr lang="en" sz="1900">
                <a:solidFill>
                  <a:srgbClr val="FFFFFF"/>
                </a:solidFill>
                <a:latin typeface="Roboto"/>
                <a:ea typeface="Roboto"/>
                <a:cs typeface="Roboto"/>
                <a:sym typeface="Roboto"/>
              </a:rPr>
              <a:t>Steven Lin</a:t>
            </a:r>
            <a:endParaRPr sz="1900">
              <a:solidFill>
                <a:srgbClr val="FFFFFF"/>
              </a:solidFill>
              <a:latin typeface="Roboto"/>
              <a:ea typeface="Roboto"/>
              <a:cs typeface="Roboto"/>
              <a:sym typeface="Roboto"/>
            </a:endParaRPr>
          </a:p>
        </p:txBody>
      </p:sp>
      <p:cxnSp>
        <p:nvCxnSpPr>
          <p:cNvPr id="210" name="Google Shape;210;p41"/>
          <p:cNvCxnSpPr/>
          <p:nvPr/>
        </p:nvCxnSpPr>
        <p:spPr>
          <a:xfrm>
            <a:off x="2082175" y="5276750"/>
            <a:ext cx="4655700" cy="0"/>
          </a:xfrm>
          <a:prstGeom prst="straightConnector1">
            <a:avLst/>
          </a:prstGeom>
          <a:noFill/>
          <a:ln cap="flat" cmpd="sng" w="28575">
            <a:solidFill>
              <a:schemeClr val="dk2"/>
            </a:solidFill>
            <a:prstDash val="solid"/>
            <a:round/>
            <a:headEnd len="med" w="med" type="none"/>
            <a:tailEnd len="med" w="med" type="none"/>
          </a:ln>
        </p:spPr>
      </p:cxnSp>
      <p:sp>
        <p:nvSpPr>
          <p:cNvPr id="211" name="Google Shape;211;p41"/>
          <p:cNvSpPr txBox="1"/>
          <p:nvPr>
            <p:ph type="ctrTitle"/>
          </p:nvPr>
        </p:nvSpPr>
        <p:spPr>
          <a:xfrm>
            <a:off x="413375" y="1807825"/>
            <a:ext cx="4997700" cy="88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600"/>
          </a:p>
          <a:p>
            <a:pPr indent="0" lvl="0" marL="0" rtl="0" algn="l">
              <a:spcBef>
                <a:spcPts val="0"/>
              </a:spcBef>
              <a:spcAft>
                <a:spcPts val="0"/>
              </a:spcAft>
              <a:buNone/>
            </a:pPr>
            <a:r>
              <a:rPr lang="en" sz="2100"/>
              <a:t>Presented by Electric Foresights</a:t>
            </a:r>
            <a:endParaRPr sz="2100"/>
          </a:p>
        </p:txBody>
      </p:sp>
      <p:sp>
        <p:nvSpPr>
          <p:cNvPr id="212" name="Google Shape;212;p41"/>
          <p:cNvSpPr txBox="1"/>
          <p:nvPr>
            <p:ph type="ctrTitle"/>
          </p:nvPr>
        </p:nvSpPr>
        <p:spPr>
          <a:xfrm>
            <a:off x="413375" y="754550"/>
            <a:ext cx="5370300" cy="1249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200">
                <a:solidFill>
                  <a:srgbClr val="FFD100"/>
                </a:solidFill>
              </a:rPr>
              <a:t>New Frontier for Electricity Cost Saving in Mexico</a:t>
            </a:r>
            <a:endParaRPr sz="2600">
              <a:solidFill>
                <a:srgbClr val="FFD100"/>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9" name="Shape 359"/>
        <p:cNvGrpSpPr/>
        <p:nvPr/>
      </p:nvGrpSpPr>
      <p:grpSpPr>
        <a:xfrm>
          <a:off x="0" y="0"/>
          <a:ext cx="0" cy="0"/>
          <a:chOff x="0" y="0"/>
          <a:chExt cx="0" cy="0"/>
        </a:xfrm>
      </p:grpSpPr>
      <p:sp>
        <p:nvSpPr>
          <p:cNvPr id="360" name="Google Shape;360;p50"/>
          <p:cNvSpPr/>
          <p:nvPr/>
        </p:nvSpPr>
        <p:spPr>
          <a:xfrm>
            <a:off x="2171550" y="1553700"/>
            <a:ext cx="4800900" cy="22074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0"/>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Product Demo</a:t>
            </a:r>
            <a:endParaRPr/>
          </a:p>
        </p:txBody>
      </p:sp>
      <p:sp>
        <p:nvSpPr>
          <p:cNvPr id="362" name="Google Shape;362;p50"/>
          <p:cNvSpPr txBox="1"/>
          <p:nvPr/>
        </p:nvSpPr>
        <p:spPr>
          <a:xfrm>
            <a:off x="2290501" y="1746625"/>
            <a:ext cx="4563000" cy="10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800">
                <a:solidFill>
                  <a:srgbClr val="FFFFFF"/>
                </a:solidFill>
                <a:latin typeface="Roboto"/>
                <a:ea typeface="Roboto"/>
                <a:cs typeface="Roboto"/>
                <a:sym typeface="Roboto"/>
              </a:rPr>
              <a:t>Electric Foresights</a:t>
            </a:r>
            <a:endParaRPr b="1" sz="3800">
              <a:solidFill>
                <a:srgbClr val="FFFFFF"/>
              </a:solidFill>
              <a:latin typeface="Roboto"/>
              <a:ea typeface="Roboto"/>
              <a:cs typeface="Roboto"/>
              <a:sym typeface="Roboto"/>
            </a:endParaRPr>
          </a:p>
          <a:p>
            <a:pPr indent="0" lvl="0" marL="0" rtl="0" algn="ctr">
              <a:spcBef>
                <a:spcPts val="0"/>
              </a:spcBef>
              <a:spcAft>
                <a:spcPts val="0"/>
              </a:spcAft>
              <a:buNone/>
            </a:pPr>
            <a:r>
              <a:rPr b="1" lang="en" sz="2600">
                <a:solidFill>
                  <a:srgbClr val="FFD100"/>
                </a:solidFill>
                <a:latin typeface="Roboto"/>
                <a:ea typeface="Roboto"/>
                <a:cs typeface="Roboto"/>
                <a:sym typeface="Roboto"/>
              </a:rPr>
              <a:t>Forecast Dashboard</a:t>
            </a:r>
            <a:endParaRPr b="1" sz="2600">
              <a:solidFill>
                <a:srgbClr val="FFD100"/>
              </a:solidFill>
              <a:latin typeface="Roboto"/>
              <a:ea typeface="Roboto"/>
              <a:cs typeface="Roboto"/>
              <a:sym typeface="Roboto"/>
            </a:endParaRPr>
          </a:p>
        </p:txBody>
      </p:sp>
      <p:sp>
        <p:nvSpPr>
          <p:cNvPr id="363" name="Google Shape;363;p50">
            <a:hlinkClick r:id="rId3"/>
          </p:cNvPr>
          <p:cNvSpPr/>
          <p:nvPr/>
        </p:nvSpPr>
        <p:spPr>
          <a:xfrm>
            <a:off x="3306825" y="2946825"/>
            <a:ext cx="2335800" cy="546600"/>
          </a:xfrm>
          <a:prstGeom prst="roundRect">
            <a:avLst>
              <a:gd fmla="val 16667" name="adj"/>
            </a:avLst>
          </a:prstGeom>
          <a:solidFill>
            <a:srgbClr val="1155CC"/>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0">
            <a:hlinkClick r:id="rId4"/>
          </p:cNvPr>
          <p:cNvSpPr/>
          <p:nvPr/>
        </p:nvSpPr>
        <p:spPr>
          <a:xfrm>
            <a:off x="3618388" y="3114288"/>
            <a:ext cx="1712781" cy="211626"/>
          </a:xfrm>
          <a:prstGeom prst="rect">
            <a:avLst/>
          </a:prstGeom>
        </p:spPr>
        <p:txBody>
          <a:bodyPr>
            <a:prstTxWarp prst="textPlain"/>
          </a:bodyPr>
          <a:lstStyle/>
          <a:p>
            <a:pPr lvl="0" algn="ctr"/>
            <a:r>
              <a:rPr b="1" i="0">
                <a:ln>
                  <a:noFill/>
                </a:ln>
                <a:solidFill>
                  <a:srgbClr val="FFFFFF"/>
                </a:solidFill>
                <a:latin typeface="Roboto"/>
              </a:rPr>
              <a:t>Check It Out!</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5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our product means to you ?</a:t>
            </a:r>
            <a:endParaRPr b="1"/>
          </a:p>
        </p:txBody>
      </p:sp>
      <p:pic>
        <p:nvPicPr>
          <p:cNvPr id="370" name="Google Shape;370;p51"/>
          <p:cNvPicPr preferRelativeResize="0"/>
          <p:nvPr/>
        </p:nvPicPr>
        <p:blipFill>
          <a:blip r:embed="rId3">
            <a:alphaModFix/>
          </a:blip>
          <a:stretch>
            <a:fillRect/>
          </a:stretch>
        </p:blipFill>
        <p:spPr>
          <a:xfrm>
            <a:off x="414424" y="1017800"/>
            <a:ext cx="3236125" cy="3755975"/>
          </a:xfrm>
          <a:prstGeom prst="rect">
            <a:avLst/>
          </a:prstGeom>
          <a:noFill/>
          <a:ln>
            <a:noFill/>
          </a:ln>
        </p:spPr>
      </p:pic>
      <p:sp>
        <p:nvSpPr>
          <p:cNvPr id="371" name="Google Shape;371;p51"/>
          <p:cNvSpPr txBox="1"/>
          <p:nvPr/>
        </p:nvSpPr>
        <p:spPr>
          <a:xfrm>
            <a:off x="3318375" y="1498050"/>
            <a:ext cx="5518200" cy="9213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Our product provides insights into the future</a:t>
            </a:r>
            <a:endParaRPr/>
          </a:p>
          <a:p>
            <a:pPr indent="-298450" lvl="0" marL="457200" rtl="0" algn="l">
              <a:lnSpc>
                <a:spcPct val="115000"/>
              </a:lnSpc>
              <a:spcBef>
                <a:spcPts val="0"/>
              </a:spcBef>
              <a:spcAft>
                <a:spcPts val="0"/>
              </a:spcAft>
              <a:buSzPts val="1100"/>
              <a:buChar char="➔"/>
            </a:pPr>
            <a:r>
              <a:rPr lang="en"/>
              <a:t>The foresights enables a brand new array of cost-saving strategies</a:t>
            </a:r>
            <a:endParaRPr/>
          </a:p>
        </p:txBody>
      </p:sp>
      <p:sp>
        <p:nvSpPr>
          <p:cNvPr id="372" name="Google Shape;372;p51"/>
          <p:cNvSpPr txBox="1"/>
          <p:nvPr/>
        </p:nvSpPr>
        <p:spPr>
          <a:xfrm>
            <a:off x="3318375" y="2652765"/>
            <a:ext cx="5518200" cy="16392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Alternative operating schedules</a:t>
            </a:r>
            <a:endParaRPr/>
          </a:p>
          <a:p>
            <a:pPr indent="-298450" lvl="0" marL="457200" rtl="0" algn="l">
              <a:lnSpc>
                <a:spcPct val="115000"/>
              </a:lnSpc>
              <a:spcBef>
                <a:spcPts val="0"/>
              </a:spcBef>
              <a:spcAft>
                <a:spcPts val="0"/>
              </a:spcAft>
              <a:buSzPts val="1100"/>
              <a:buChar char="➔"/>
            </a:pPr>
            <a:r>
              <a:rPr lang="en"/>
              <a:t>Targeted peak-shaving</a:t>
            </a:r>
            <a:endParaRPr/>
          </a:p>
          <a:p>
            <a:pPr indent="0" lvl="0" marL="457200" rtl="0" algn="l">
              <a:lnSpc>
                <a:spcPct val="115000"/>
              </a:lnSpc>
              <a:spcBef>
                <a:spcPts val="0"/>
              </a:spcBef>
              <a:spcAft>
                <a:spcPts val="0"/>
              </a:spcAft>
              <a:buNone/>
            </a:pPr>
            <a:r>
              <a:t/>
            </a:r>
            <a:endParaRPr/>
          </a:p>
          <a:p>
            <a:pPr indent="-298450" lvl="0" marL="457200" marR="0" rtl="0" algn="l">
              <a:lnSpc>
                <a:spcPct val="115000"/>
              </a:lnSpc>
              <a:spcBef>
                <a:spcPts val="0"/>
              </a:spcBef>
              <a:spcAft>
                <a:spcPts val="0"/>
              </a:spcAft>
              <a:buSzPts val="1100"/>
              <a:buChar char="➔"/>
            </a:pPr>
            <a:r>
              <a:rPr lang="en"/>
              <a:t>Optimization of the power storage solutions</a:t>
            </a:r>
            <a:endParaRPr/>
          </a:p>
          <a:p>
            <a:pPr indent="-298450" lvl="0" marL="457200" marR="0" rtl="0" algn="l">
              <a:lnSpc>
                <a:spcPct val="115000"/>
              </a:lnSpc>
              <a:spcBef>
                <a:spcPts val="0"/>
              </a:spcBef>
              <a:spcAft>
                <a:spcPts val="0"/>
              </a:spcAft>
              <a:buSzPts val="1100"/>
              <a:buChar char="➔"/>
            </a:pPr>
            <a:r>
              <a:rPr lang="en"/>
              <a:t>Strategic engagement of the backup power source or co-generation</a:t>
            </a:r>
            <a:endParaRPr/>
          </a:p>
          <a:p>
            <a:pPr indent="-298450" lvl="0" marL="457200" marR="0" rtl="0" algn="l">
              <a:lnSpc>
                <a:spcPct val="115000"/>
              </a:lnSpc>
              <a:spcBef>
                <a:spcPts val="0"/>
              </a:spcBef>
              <a:spcAft>
                <a:spcPts val="0"/>
              </a:spcAft>
              <a:buSzPts val="1100"/>
              <a:buChar char="➔"/>
            </a:pPr>
            <a:r>
              <a:rPr lang="en"/>
              <a:t>And more..</a:t>
            </a:r>
            <a:r>
              <a:rPr lang="en" sz="1100"/>
              <a:t>.</a:t>
            </a:r>
            <a:endParaRPr sz="11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a:t>
            </a:r>
            <a:r>
              <a:rPr lang="en"/>
              <a:t>C</a:t>
            </a:r>
            <a:r>
              <a:rPr lang="en"/>
              <a:t>ase </a:t>
            </a:r>
            <a:r>
              <a:rPr lang="en"/>
              <a:t>D</a:t>
            </a:r>
            <a:r>
              <a:rPr lang="en"/>
              <a:t>emo  -- Client Information</a:t>
            </a:r>
            <a:endParaRPr/>
          </a:p>
        </p:txBody>
      </p:sp>
      <p:sp>
        <p:nvSpPr>
          <p:cNvPr id="378" name="Google Shape;378;p52"/>
          <p:cNvSpPr txBox="1"/>
          <p:nvPr>
            <p:ph idx="1" type="body"/>
          </p:nvPr>
        </p:nvSpPr>
        <p:spPr>
          <a:xfrm>
            <a:off x="311700" y="1165575"/>
            <a:ext cx="8710800" cy="3339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Client Name: Teleflex</a:t>
            </a:r>
            <a:endParaRPr/>
          </a:p>
          <a:p>
            <a:pPr indent="-342900" lvl="0" marL="457200" rtl="0" algn="l">
              <a:spcBef>
                <a:spcPts val="0"/>
              </a:spcBef>
              <a:spcAft>
                <a:spcPts val="0"/>
              </a:spcAft>
              <a:buSzPts val="1800"/>
              <a:buChar char="-"/>
            </a:pPr>
            <a:r>
              <a:rPr lang="en"/>
              <a:t>Business: Manufacturer of </a:t>
            </a:r>
            <a:r>
              <a:rPr lang="en"/>
              <a:t>Medical Equipments</a:t>
            </a:r>
            <a:endParaRPr/>
          </a:p>
          <a:p>
            <a:pPr indent="-342900" lvl="0" marL="457200" rtl="0" algn="l">
              <a:spcBef>
                <a:spcPts val="0"/>
              </a:spcBef>
              <a:spcAft>
                <a:spcPts val="0"/>
              </a:spcAft>
              <a:buSzPts val="1800"/>
              <a:buChar char="-"/>
            </a:pPr>
            <a:r>
              <a:rPr lang="en"/>
              <a:t>Operating</a:t>
            </a:r>
            <a:r>
              <a:rPr lang="en"/>
              <a:t> Days: Mon to Fri</a:t>
            </a:r>
            <a:endParaRPr/>
          </a:p>
          <a:p>
            <a:pPr indent="-342900" lvl="0" marL="457200" rtl="0" algn="l">
              <a:spcBef>
                <a:spcPts val="0"/>
              </a:spcBef>
              <a:spcAft>
                <a:spcPts val="0"/>
              </a:spcAft>
              <a:buSzPts val="1800"/>
              <a:buChar char="-"/>
            </a:pPr>
            <a:r>
              <a:rPr lang="en"/>
              <a:t>Operating Hours: 24 hrs</a:t>
            </a:r>
            <a:endParaRPr/>
          </a:p>
          <a:p>
            <a:pPr indent="-342900" lvl="0" marL="457200" rtl="0" algn="l">
              <a:spcBef>
                <a:spcPts val="0"/>
              </a:spcBef>
              <a:spcAft>
                <a:spcPts val="0"/>
              </a:spcAft>
              <a:buSzPts val="1800"/>
              <a:buChar char="-"/>
            </a:pPr>
            <a:r>
              <a:rPr lang="en"/>
              <a:t>Hourly Consumption: </a:t>
            </a:r>
            <a:r>
              <a:rPr lang="en"/>
              <a:t>3.55</a:t>
            </a:r>
            <a:r>
              <a:rPr lang="en"/>
              <a:t> MW</a:t>
            </a:r>
            <a:r>
              <a:rPr lang="en"/>
              <a:t>/h</a:t>
            </a:r>
            <a:endParaRPr/>
          </a:p>
          <a:p>
            <a:pPr indent="-342900" lvl="0" marL="457200" rtl="0" algn="l">
              <a:spcBef>
                <a:spcPts val="0"/>
              </a:spcBef>
              <a:spcAft>
                <a:spcPts val="0"/>
              </a:spcAft>
              <a:buSzPts val="1800"/>
              <a:buChar char="-"/>
            </a:pPr>
            <a:r>
              <a:rPr lang="en"/>
              <a:t>Max Consumption Cutting Rate: 70%</a:t>
            </a:r>
            <a:endParaRPr/>
          </a:p>
          <a:p>
            <a:pPr indent="-342900" lvl="0" marL="457200" rtl="0" algn="l">
              <a:spcBef>
                <a:spcPts val="0"/>
              </a:spcBef>
              <a:spcAft>
                <a:spcPts val="0"/>
              </a:spcAft>
              <a:buSzPts val="1800"/>
              <a:buChar char="-"/>
            </a:pPr>
            <a:r>
              <a:rPr lang="en"/>
              <a:t>Maximum Hours to Practice Consumption Cutting: 6 Hrs.</a:t>
            </a:r>
            <a:endParaRPr/>
          </a:p>
          <a:p>
            <a:pPr indent="-342900" lvl="0" marL="457200" rtl="0" algn="l">
              <a:spcBef>
                <a:spcPts val="0"/>
              </a:spcBef>
              <a:spcAft>
                <a:spcPts val="0"/>
              </a:spcAft>
              <a:buSzPts val="1800"/>
              <a:buChar char="-"/>
            </a:pPr>
            <a:r>
              <a:rPr lang="en"/>
              <a:t>Need to Catch Up During Off-Peak Hours: No</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5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Use </a:t>
            </a:r>
            <a:r>
              <a:rPr lang="en"/>
              <a:t>C</a:t>
            </a:r>
            <a:r>
              <a:rPr lang="en"/>
              <a:t>ase </a:t>
            </a:r>
            <a:r>
              <a:rPr lang="en"/>
              <a:t>D</a:t>
            </a:r>
            <a:r>
              <a:rPr lang="en"/>
              <a:t>emo</a:t>
            </a:r>
            <a:endParaRPr/>
          </a:p>
        </p:txBody>
      </p:sp>
      <p:sp>
        <p:nvSpPr>
          <p:cNvPr id="384" name="Google Shape;384;p53"/>
          <p:cNvSpPr txBox="1"/>
          <p:nvPr>
            <p:ph idx="1" type="body"/>
          </p:nvPr>
        </p:nvSpPr>
        <p:spPr>
          <a:xfrm>
            <a:off x="311700" y="1165575"/>
            <a:ext cx="87108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700"/>
              <a:t>Click on the following link to find out how much you can saving by using our product:</a:t>
            </a:r>
            <a:endParaRPr sz="1700"/>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
        <p:nvSpPr>
          <p:cNvPr id="385" name="Google Shape;385;p53"/>
          <p:cNvSpPr/>
          <p:nvPr/>
        </p:nvSpPr>
        <p:spPr>
          <a:xfrm>
            <a:off x="2208125" y="1982325"/>
            <a:ext cx="4800900" cy="2207400"/>
          </a:xfrm>
          <a:prstGeom prst="roundRect">
            <a:avLst>
              <a:gd fmla="val 16667"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3"/>
          <p:cNvSpPr txBox="1"/>
          <p:nvPr/>
        </p:nvSpPr>
        <p:spPr>
          <a:xfrm>
            <a:off x="2285175" y="2132400"/>
            <a:ext cx="4745100" cy="1007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800">
                <a:solidFill>
                  <a:srgbClr val="FFFFFF"/>
                </a:solidFill>
                <a:latin typeface="Roboto"/>
                <a:ea typeface="Roboto"/>
                <a:cs typeface="Roboto"/>
                <a:sym typeface="Roboto"/>
              </a:rPr>
              <a:t>Electric Foresights</a:t>
            </a:r>
            <a:endParaRPr b="1" sz="3800">
              <a:solidFill>
                <a:srgbClr val="FFFFFF"/>
              </a:solidFill>
              <a:latin typeface="Roboto"/>
              <a:ea typeface="Roboto"/>
              <a:cs typeface="Roboto"/>
              <a:sym typeface="Roboto"/>
            </a:endParaRPr>
          </a:p>
          <a:p>
            <a:pPr indent="0" lvl="0" marL="0" rtl="0" algn="ctr">
              <a:spcBef>
                <a:spcPts val="0"/>
              </a:spcBef>
              <a:spcAft>
                <a:spcPts val="0"/>
              </a:spcAft>
              <a:buNone/>
            </a:pPr>
            <a:r>
              <a:rPr b="1" lang="en" sz="2200">
                <a:solidFill>
                  <a:srgbClr val="FFD100"/>
                </a:solidFill>
                <a:latin typeface="Roboto"/>
                <a:ea typeface="Roboto"/>
                <a:cs typeface="Roboto"/>
                <a:sym typeface="Roboto"/>
              </a:rPr>
              <a:t>Case Demo and Savings Estimator</a:t>
            </a:r>
            <a:endParaRPr b="1" sz="2200">
              <a:solidFill>
                <a:srgbClr val="FFD100"/>
              </a:solidFill>
              <a:latin typeface="Roboto"/>
              <a:ea typeface="Roboto"/>
              <a:cs typeface="Roboto"/>
              <a:sym typeface="Roboto"/>
            </a:endParaRPr>
          </a:p>
          <a:p>
            <a:pPr indent="0" lvl="0" marL="0" rtl="0" algn="ctr">
              <a:spcBef>
                <a:spcPts val="0"/>
              </a:spcBef>
              <a:spcAft>
                <a:spcPts val="0"/>
              </a:spcAft>
              <a:buNone/>
            </a:pPr>
            <a:r>
              <a:t/>
            </a:r>
            <a:endParaRPr b="1" sz="2600">
              <a:solidFill>
                <a:srgbClr val="FFD100"/>
              </a:solidFill>
              <a:latin typeface="Roboto"/>
              <a:ea typeface="Roboto"/>
              <a:cs typeface="Roboto"/>
              <a:sym typeface="Roboto"/>
            </a:endParaRPr>
          </a:p>
        </p:txBody>
      </p:sp>
      <p:sp>
        <p:nvSpPr>
          <p:cNvPr id="387" name="Google Shape;387;p53">
            <a:hlinkClick r:id="rId3"/>
          </p:cNvPr>
          <p:cNvSpPr/>
          <p:nvPr/>
        </p:nvSpPr>
        <p:spPr>
          <a:xfrm>
            <a:off x="3404100" y="3332600"/>
            <a:ext cx="2335800" cy="546600"/>
          </a:xfrm>
          <a:prstGeom prst="roundRect">
            <a:avLst>
              <a:gd fmla="val 16667" name="adj"/>
            </a:avLst>
          </a:prstGeom>
          <a:solidFill>
            <a:srgbClr val="1155CC"/>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3">
            <a:hlinkClick r:id="rId4"/>
          </p:cNvPr>
          <p:cNvSpPr/>
          <p:nvPr/>
        </p:nvSpPr>
        <p:spPr>
          <a:xfrm>
            <a:off x="3715600" y="3500075"/>
            <a:ext cx="1712781" cy="211626"/>
          </a:xfrm>
          <a:prstGeom prst="rect">
            <a:avLst/>
          </a:prstGeom>
        </p:spPr>
        <p:txBody>
          <a:bodyPr>
            <a:prstTxWarp prst="textPlain"/>
          </a:bodyPr>
          <a:lstStyle/>
          <a:p>
            <a:pPr lvl="0" algn="ctr"/>
            <a:r>
              <a:rPr b="1" i="0">
                <a:ln>
                  <a:noFill/>
                </a:ln>
                <a:solidFill>
                  <a:srgbClr val="FFFFFF"/>
                </a:solidFill>
                <a:latin typeface="Roboto"/>
              </a:rPr>
              <a:t>Check It Out!</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2" name="Shape 392"/>
        <p:cNvGrpSpPr/>
        <p:nvPr/>
      </p:nvGrpSpPr>
      <p:grpSpPr>
        <a:xfrm>
          <a:off x="0" y="0"/>
          <a:ext cx="0" cy="0"/>
          <a:chOff x="0" y="0"/>
          <a:chExt cx="0" cy="0"/>
        </a:xfrm>
      </p:grpSpPr>
      <p:sp>
        <p:nvSpPr>
          <p:cNvPr id="393" name="Google Shape;393;p5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Quick </a:t>
            </a:r>
            <a:r>
              <a:rPr lang="en"/>
              <a:t>R</a:t>
            </a:r>
            <a:r>
              <a:rPr lang="en"/>
              <a:t>ecap</a:t>
            </a:r>
            <a:endParaRPr/>
          </a:p>
        </p:txBody>
      </p:sp>
      <p:sp>
        <p:nvSpPr>
          <p:cNvPr id="394" name="Google Shape;394;p54"/>
          <p:cNvSpPr txBox="1"/>
          <p:nvPr>
            <p:ph idx="1" type="body"/>
          </p:nvPr>
        </p:nvSpPr>
        <p:spPr>
          <a:xfrm>
            <a:off x="311700" y="1306075"/>
            <a:ext cx="8520600" cy="3665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Identified the new frontier of electricity cost saving</a:t>
            </a:r>
            <a:endParaRPr/>
          </a:p>
          <a:p>
            <a:pPr indent="0" lvl="0" marL="457200" rtl="0" algn="l">
              <a:spcBef>
                <a:spcPts val="1600"/>
              </a:spcBef>
              <a:spcAft>
                <a:spcPts val="0"/>
              </a:spcAft>
              <a:buNone/>
            </a:pPr>
            <a:r>
              <a:t/>
            </a:r>
            <a:endParaRPr sz="200"/>
          </a:p>
          <a:p>
            <a:pPr indent="-342900" lvl="0" marL="457200" rtl="0" algn="l">
              <a:spcBef>
                <a:spcPts val="1600"/>
              </a:spcBef>
              <a:spcAft>
                <a:spcPts val="0"/>
              </a:spcAft>
              <a:buSzPts val="1800"/>
              <a:buChar char="➢"/>
            </a:pPr>
            <a:r>
              <a:rPr lang="en"/>
              <a:t>Solved the problem of electricity price forecasting in Mexico</a:t>
            </a:r>
            <a:endParaRPr/>
          </a:p>
          <a:p>
            <a:pPr indent="0" lvl="0" marL="457200" rtl="0" algn="l">
              <a:spcBef>
                <a:spcPts val="1600"/>
              </a:spcBef>
              <a:spcAft>
                <a:spcPts val="0"/>
              </a:spcAft>
              <a:buNone/>
            </a:pPr>
            <a:r>
              <a:t/>
            </a:r>
            <a:endParaRPr sz="100"/>
          </a:p>
          <a:p>
            <a:pPr indent="-342900" lvl="0" marL="457200" rtl="0" algn="l">
              <a:spcBef>
                <a:spcPts val="1600"/>
              </a:spcBef>
              <a:spcAft>
                <a:spcPts val="0"/>
              </a:spcAft>
              <a:buSzPts val="1800"/>
              <a:buChar char="➢"/>
            </a:pPr>
            <a:r>
              <a:rPr lang="en"/>
              <a:t>Unlocked new strategies for more electricity cost savings </a:t>
            </a:r>
            <a:endParaRPr/>
          </a:p>
          <a:p>
            <a:pPr indent="0" lvl="0" marL="457200" rtl="0" algn="l">
              <a:spcBef>
                <a:spcPts val="1600"/>
              </a:spcBef>
              <a:spcAft>
                <a:spcPts val="0"/>
              </a:spcAft>
              <a:buNone/>
            </a:pPr>
            <a:r>
              <a:t/>
            </a:r>
            <a:endParaRPr sz="100"/>
          </a:p>
          <a:p>
            <a:pPr indent="-342900" lvl="0" marL="457200" rtl="0" algn="l">
              <a:spcBef>
                <a:spcPts val="1600"/>
              </a:spcBef>
              <a:spcAft>
                <a:spcPts val="0"/>
              </a:spcAft>
              <a:buSzPts val="1800"/>
              <a:buChar char="➢"/>
            </a:pPr>
            <a:r>
              <a:rPr lang="en"/>
              <a:t>Could help thousands of factories in Mexico to save millions of dollars a year.</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55"/>
          <p:cNvSpPr txBox="1"/>
          <p:nvPr/>
        </p:nvSpPr>
        <p:spPr>
          <a:xfrm>
            <a:off x="462825" y="368100"/>
            <a:ext cx="5349900" cy="6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919FF"/>
                </a:solidFill>
                <a:latin typeface="Roboto"/>
                <a:ea typeface="Roboto"/>
                <a:cs typeface="Roboto"/>
                <a:sym typeface="Roboto"/>
              </a:rPr>
              <a:t>Next Steps and Tailored Solutions</a:t>
            </a:r>
            <a:endParaRPr b="1" sz="2600">
              <a:solidFill>
                <a:srgbClr val="1919FF"/>
              </a:solidFill>
              <a:latin typeface="Roboto"/>
              <a:ea typeface="Roboto"/>
              <a:cs typeface="Roboto"/>
              <a:sym typeface="Roboto"/>
            </a:endParaRPr>
          </a:p>
        </p:txBody>
      </p:sp>
      <p:grpSp>
        <p:nvGrpSpPr>
          <p:cNvPr id="401" name="Google Shape;401;p55"/>
          <p:cNvGrpSpPr/>
          <p:nvPr/>
        </p:nvGrpSpPr>
        <p:grpSpPr>
          <a:xfrm>
            <a:off x="-1245590" y="3738289"/>
            <a:ext cx="3080660" cy="871534"/>
            <a:chOff x="416035" y="3228998"/>
            <a:chExt cx="4401572" cy="1245227"/>
          </a:xfrm>
        </p:grpSpPr>
        <p:grpSp>
          <p:nvGrpSpPr>
            <p:cNvPr id="402" name="Google Shape;402;p55"/>
            <p:cNvGrpSpPr/>
            <p:nvPr/>
          </p:nvGrpSpPr>
          <p:grpSpPr>
            <a:xfrm>
              <a:off x="4082750" y="3573724"/>
              <a:ext cx="675217" cy="303003"/>
              <a:chOff x="4082750" y="3573724"/>
              <a:chExt cx="675217" cy="303003"/>
            </a:xfrm>
          </p:grpSpPr>
          <p:sp>
            <p:nvSpPr>
              <p:cNvPr id="403" name="Google Shape;403;p55"/>
              <p:cNvSpPr/>
              <p:nvPr/>
            </p:nvSpPr>
            <p:spPr>
              <a:xfrm>
                <a:off x="4221177" y="3573724"/>
                <a:ext cx="536790" cy="299927"/>
              </a:xfrm>
              <a:custGeom>
                <a:rect b="b" l="l" r="r" t="t"/>
                <a:pathLst>
                  <a:path extrusionOk="0" h="212" w="381">
                    <a:moveTo>
                      <a:pt x="381" y="26"/>
                    </a:moveTo>
                    <a:cubicBezTo>
                      <a:pt x="379" y="34"/>
                      <a:pt x="373" y="42"/>
                      <a:pt x="368" y="49"/>
                    </a:cubicBezTo>
                    <a:cubicBezTo>
                      <a:pt x="358" y="47"/>
                      <a:pt x="348" y="46"/>
                      <a:pt x="339" y="46"/>
                    </a:cubicBezTo>
                    <a:cubicBezTo>
                      <a:pt x="298" y="43"/>
                      <a:pt x="262" y="63"/>
                      <a:pt x="230" y="86"/>
                    </a:cubicBezTo>
                    <a:cubicBezTo>
                      <a:pt x="199" y="110"/>
                      <a:pt x="170" y="136"/>
                      <a:pt x="134" y="152"/>
                    </a:cubicBezTo>
                    <a:cubicBezTo>
                      <a:pt x="100" y="167"/>
                      <a:pt x="64" y="180"/>
                      <a:pt x="42" y="212"/>
                    </a:cubicBezTo>
                    <a:cubicBezTo>
                      <a:pt x="42" y="212"/>
                      <a:pt x="42" y="212"/>
                      <a:pt x="42" y="212"/>
                    </a:cubicBezTo>
                    <a:cubicBezTo>
                      <a:pt x="32" y="211"/>
                      <a:pt x="21" y="211"/>
                      <a:pt x="11" y="210"/>
                    </a:cubicBezTo>
                    <a:cubicBezTo>
                      <a:pt x="7" y="210"/>
                      <a:pt x="4" y="210"/>
                      <a:pt x="0" y="210"/>
                    </a:cubicBezTo>
                    <a:cubicBezTo>
                      <a:pt x="24" y="184"/>
                      <a:pt x="54" y="164"/>
                      <a:pt x="84" y="146"/>
                    </a:cubicBezTo>
                    <a:cubicBezTo>
                      <a:pt x="117" y="125"/>
                      <a:pt x="149" y="104"/>
                      <a:pt x="179" y="80"/>
                    </a:cubicBezTo>
                    <a:cubicBezTo>
                      <a:pt x="210" y="55"/>
                      <a:pt x="241" y="29"/>
                      <a:pt x="278" y="16"/>
                    </a:cubicBezTo>
                    <a:cubicBezTo>
                      <a:pt x="311" y="4"/>
                      <a:pt x="355" y="0"/>
                      <a:pt x="381" y="26"/>
                    </a:cubicBezTo>
                  </a:path>
                </a:pathLst>
              </a:custGeom>
              <a:solidFill>
                <a:srgbClr val="EDC38B"/>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04" name="Google Shape;404;p55"/>
              <p:cNvSpPr/>
              <p:nvPr/>
            </p:nvSpPr>
            <p:spPr>
              <a:xfrm>
                <a:off x="4082750" y="3573724"/>
                <a:ext cx="504489" cy="303003"/>
              </a:xfrm>
              <a:custGeom>
                <a:rect b="b" l="l" r="r" t="t"/>
                <a:pathLst>
                  <a:path extrusionOk="0" h="214" w="358">
                    <a:moveTo>
                      <a:pt x="358" y="7"/>
                    </a:moveTo>
                    <a:cubicBezTo>
                      <a:pt x="330" y="20"/>
                      <a:pt x="304" y="39"/>
                      <a:pt x="281" y="58"/>
                    </a:cubicBezTo>
                    <a:cubicBezTo>
                      <a:pt x="265" y="71"/>
                      <a:pt x="249" y="84"/>
                      <a:pt x="233" y="96"/>
                    </a:cubicBezTo>
                    <a:cubicBezTo>
                      <a:pt x="216" y="108"/>
                      <a:pt x="197" y="119"/>
                      <a:pt x="179" y="131"/>
                    </a:cubicBezTo>
                    <a:cubicBezTo>
                      <a:pt x="143" y="153"/>
                      <a:pt x="106" y="176"/>
                      <a:pt x="79" y="210"/>
                    </a:cubicBezTo>
                    <a:cubicBezTo>
                      <a:pt x="53" y="210"/>
                      <a:pt x="26" y="212"/>
                      <a:pt x="0" y="214"/>
                    </a:cubicBezTo>
                    <a:cubicBezTo>
                      <a:pt x="23" y="190"/>
                      <a:pt x="51" y="171"/>
                      <a:pt x="78" y="151"/>
                    </a:cubicBezTo>
                    <a:cubicBezTo>
                      <a:pt x="109" y="129"/>
                      <a:pt x="136" y="104"/>
                      <a:pt x="164" y="78"/>
                    </a:cubicBezTo>
                    <a:cubicBezTo>
                      <a:pt x="191" y="53"/>
                      <a:pt x="220" y="28"/>
                      <a:pt x="255" y="15"/>
                    </a:cubicBezTo>
                    <a:cubicBezTo>
                      <a:pt x="287" y="2"/>
                      <a:pt x="324" y="0"/>
                      <a:pt x="358" y="7"/>
                    </a:cubicBezTo>
                  </a:path>
                </a:pathLst>
              </a:custGeom>
              <a:solidFill>
                <a:srgbClr val="EDC38B"/>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grpSp>
        <p:grpSp>
          <p:nvGrpSpPr>
            <p:cNvPr id="405" name="Google Shape;405;p55"/>
            <p:cNvGrpSpPr/>
            <p:nvPr/>
          </p:nvGrpSpPr>
          <p:grpSpPr>
            <a:xfrm>
              <a:off x="3205358" y="3228998"/>
              <a:ext cx="1336634" cy="866685"/>
              <a:chOff x="1619693" y="2449097"/>
              <a:chExt cx="894907" cy="580266"/>
            </a:xfrm>
          </p:grpSpPr>
          <p:sp>
            <p:nvSpPr>
              <p:cNvPr id="406" name="Google Shape;406;p55"/>
              <p:cNvSpPr/>
              <p:nvPr/>
            </p:nvSpPr>
            <p:spPr>
              <a:xfrm rot="10800000">
                <a:off x="1619693" y="2734089"/>
                <a:ext cx="894907" cy="295274"/>
              </a:xfrm>
              <a:custGeom>
                <a:rect b="b" l="l" r="r" t="t"/>
                <a:pathLst>
                  <a:path extrusionOk="0" h="50" w="151">
                    <a:moveTo>
                      <a:pt x="82" y="9"/>
                    </a:moveTo>
                    <a:cubicBezTo>
                      <a:pt x="98" y="4"/>
                      <a:pt x="113" y="9"/>
                      <a:pt x="127" y="27"/>
                    </a:cubicBezTo>
                    <a:cubicBezTo>
                      <a:pt x="139" y="26"/>
                      <a:pt x="147" y="33"/>
                      <a:pt x="151" y="50"/>
                    </a:cubicBezTo>
                    <a:cubicBezTo>
                      <a:pt x="0" y="50"/>
                      <a:pt x="0" y="50"/>
                      <a:pt x="0" y="50"/>
                    </a:cubicBezTo>
                    <a:cubicBezTo>
                      <a:pt x="3" y="33"/>
                      <a:pt x="15" y="22"/>
                      <a:pt x="35" y="18"/>
                    </a:cubicBezTo>
                    <a:cubicBezTo>
                      <a:pt x="49" y="3"/>
                      <a:pt x="65" y="0"/>
                      <a:pt x="82" y="9"/>
                    </a:cubicBez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07" name="Google Shape;407;p55"/>
              <p:cNvSpPr/>
              <p:nvPr/>
            </p:nvSpPr>
            <p:spPr>
              <a:xfrm>
                <a:off x="1619693" y="2449097"/>
                <a:ext cx="894907" cy="295274"/>
              </a:xfrm>
              <a:custGeom>
                <a:rect b="b" l="l" r="r" t="t"/>
                <a:pathLst>
                  <a:path extrusionOk="0" h="50" w="151">
                    <a:moveTo>
                      <a:pt x="82" y="9"/>
                    </a:moveTo>
                    <a:cubicBezTo>
                      <a:pt x="98" y="4"/>
                      <a:pt x="113" y="9"/>
                      <a:pt x="127" y="27"/>
                    </a:cubicBezTo>
                    <a:cubicBezTo>
                      <a:pt x="139" y="26"/>
                      <a:pt x="147" y="33"/>
                      <a:pt x="151" y="50"/>
                    </a:cubicBezTo>
                    <a:cubicBezTo>
                      <a:pt x="0" y="50"/>
                      <a:pt x="0" y="50"/>
                      <a:pt x="0" y="50"/>
                    </a:cubicBezTo>
                    <a:cubicBezTo>
                      <a:pt x="3" y="33"/>
                      <a:pt x="15" y="22"/>
                      <a:pt x="35" y="18"/>
                    </a:cubicBezTo>
                    <a:cubicBezTo>
                      <a:pt x="49" y="3"/>
                      <a:pt x="65" y="0"/>
                      <a:pt x="82" y="9"/>
                    </a:cubicBez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grpSp>
        <p:grpSp>
          <p:nvGrpSpPr>
            <p:cNvPr id="408" name="Google Shape;408;p55"/>
            <p:cNvGrpSpPr/>
            <p:nvPr/>
          </p:nvGrpSpPr>
          <p:grpSpPr>
            <a:xfrm>
              <a:off x="416035" y="3583175"/>
              <a:ext cx="4401572" cy="891050"/>
              <a:chOff x="389524" y="2962277"/>
              <a:chExt cx="2925021" cy="592138"/>
            </a:xfrm>
          </p:grpSpPr>
          <p:grpSp>
            <p:nvGrpSpPr>
              <p:cNvPr id="409" name="Google Shape;409;p55"/>
              <p:cNvGrpSpPr/>
              <p:nvPr/>
            </p:nvGrpSpPr>
            <p:grpSpPr>
              <a:xfrm>
                <a:off x="1707911" y="3004881"/>
                <a:ext cx="1606635" cy="547809"/>
                <a:chOff x="1650206" y="2728913"/>
                <a:chExt cx="2495550" cy="850900"/>
              </a:xfrm>
            </p:grpSpPr>
            <p:sp>
              <p:nvSpPr>
                <p:cNvPr id="410" name="Google Shape;410;p55"/>
                <p:cNvSpPr/>
                <p:nvPr/>
              </p:nvSpPr>
              <p:spPr>
                <a:xfrm>
                  <a:off x="3613943" y="2738438"/>
                  <a:ext cx="531813" cy="342900"/>
                </a:xfrm>
                <a:custGeom>
                  <a:rect b="b" l="l" r="r" t="t"/>
                  <a:pathLst>
                    <a:path extrusionOk="0" h="236" w="366">
                      <a:moveTo>
                        <a:pt x="366" y="38"/>
                      </a:moveTo>
                      <a:cubicBezTo>
                        <a:pt x="351" y="55"/>
                        <a:pt x="332" y="69"/>
                        <a:pt x="315" y="85"/>
                      </a:cubicBezTo>
                      <a:cubicBezTo>
                        <a:pt x="295" y="103"/>
                        <a:pt x="274" y="121"/>
                        <a:pt x="252" y="139"/>
                      </a:cubicBezTo>
                      <a:cubicBezTo>
                        <a:pt x="213" y="172"/>
                        <a:pt x="173" y="204"/>
                        <a:pt x="133" y="236"/>
                      </a:cubicBezTo>
                      <a:cubicBezTo>
                        <a:pt x="125" y="216"/>
                        <a:pt x="109" y="199"/>
                        <a:pt x="91" y="188"/>
                      </a:cubicBezTo>
                      <a:cubicBezTo>
                        <a:pt x="65" y="170"/>
                        <a:pt x="33" y="161"/>
                        <a:pt x="0" y="156"/>
                      </a:cubicBezTo>
                      <a:cubicBezTo>
                        <a:pt x="20" y="131"/>
                        <a:pt x="54" y="120"/>
                        <a:pt x="82" y="107"/>
                      </a:cubicBezTo>
                      <a:cubicBezTo>
                        <a:pt x="116" y="92"/>
                        <a:pt x="143" y="69"/>
                        <a:pt x="172" y="47"/>
                      </a:cubicBezTo>
                      <a:cubicBezTo>
                        <a:pt x="200" y="25"/>
                        <a:pt x="231" y="5"/>
                        <a:pt x="267" y="2"/>
                      </a:cubicBezTo>
                      <a:cubicBezTo>
                        <a:pt x="302" y="0"/>
                        <a:pt x="344" y="10"/>
                        <a:pt x="366" y="38"/>
                      </a:cubicBezTo>
                    </a:path>
                  </a:pathLst>
                </a:custGeom>
                <a:solidFill>
                  <a:srgbClr val="EFCB9B"/>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11" name="Google Shape;411;p55"/>
                <p:cNvSpPr/>
                <p:nvPr/>
              </p:nvSpPr>
              <p:spPr>
                <a:xfrm>
                  <a:off x="1650206" y="2728913"/>
                  <a:ext cx="2157413" cy="850900"/>
                </a:xfrm>
                <a:custGeom>
                  <a:rect b="b" l="l" r="r" t="t"/>
                  <a:pathLst>
                    <a:path extrusionOk="0" h="584" w="1484">
                      <a:moveTo>
                        <a:pt x="1109" y="323"/>
                      </a:moveTo>
                      <a:cubicBezTo>
                        <a:pt x="1107" y="322"/>
                        <a:pt x="1105" y="322"/>
                        <a:pt x="1105" y="322"/>
                      </a:cubicBezTo>
                      <a:cubicBezTo>
                        <a:pt x="1095" y="321"/>
                        <a:pt x="1086" y="320"/>
                        <a:pt x="1076" y="320"/>
                      </a:cubicBezTo>
                      <a:cubicBezTo>
                        <a:pt x="1052" y="319"/>
                        <a:pt x="1052" y="319"/>
                        <a:pt x="1052" y="319"/>
                      </a:cubicBezTo>
                      <a:cubicBezTo>
                        <a:pt x="1052" y="318"/>
                        <a:pt x="1049" y="319"/>
                        <a:pt x="1049" y="319"/>
                      </a:cubicBezTo>
                      <a:cubicBezTo>
                        <a:pt x="1036" y="318"/>
                        <a:pt x="1023" y="318"/>
                        <a:pt x="1010" y="319"/>
                      </a:cubicBezTo>
                      <a:cubicBezTo>
                        <a:pt x="996" y="320"/>
                        <a:pt x="996" y="320"/>
                        <a:pt x="996" y="320"/>
                      </a:cubicBezTo>
                      <a:cubicBezTo>
                        <a:pt x="984" y="320"/>
                        <a:pt x="973" y="322"/>
                        <a:pt x="961" y="323"/>
                      </a:cubicBezTo>
                      <a:cubicBezTo>
                        <a:pt x="907" y="331"/>
                        <a:pt x="857" y="347"/>
                        <a:pt x="808" y="371"/>
                      </a:cubicBezTo>
                      <a:cubicBezTo>
                        <a:pt x="800" y="375"/>
                        <a:pt x="793" y="363"/>
                        <a:pt x="801" y="358"/>
                      </a:cubicBezTo>
                      <a:cubicBezTo>
                        <a:pt x="855" y="332"/>
                        <a:pt x="912" y="314"/>
                        <a:pt x="971" y="307"/>
                      </a:cubicBezTo>
                      <a:cubicBezTo>
                        <a:pt x="1017" y="302"/>
                        <a:pt x="1062" y="303"/>
                        <a:pt x="1108" y="308"/>
                      </a:cubicBezTo>
                      <a:cubicBezTo>
                        <a:pt x="1109" y="308"/>
                        <a:pt x="1110" y="308"/>
                        <a:pt x="1110" y="308"/>
                      </a:cubicBezTo>
                      <a:cubicBezTo>
                        <a:pt x="1117" y="309"/>
                        <a:pt x="1124" y="309"/>
                        <a:pt x="1131" y="310"/>
                      </a:cubicBezTo>
                      <a:cubicBezTo>
                        <a:pt x="1175" y="315"/>
                        <a:pt x="1219" y="324"/>
                        <a:pt x="1264" y="328"/>
                      </a:cubicBezTo>
                      <a:cubicBezTo>
                        <a:pt x="1309" y="332"/>
                        <a:pt x="1357" y="333"/>
                        <a:pt x="1400" y="318"/>
                      </a:cubicBezTo>
                      <a:cubicBezTo>
                        <a:pt x="1434" y="306"/>
                        <a:pt x="1484" y="290"/>
                        <a:pt x="1473" y="247"/>
                      </a:cubicBezTo>
                      <a:cubicBezTo>
                        <a:pt x="1462" y="205"/>
                        <a:pt x="1416" y="196"/>
                        <a:pt x="1378" y="185"/>
                      </a:cubicBezTo>
                      <a:cubicBezTo>
                        <a:pt x="1328" y="171"/>
                        <a:pt x="1275" y="170"/>
                        <a:pt x="1223" y="172"/>
                      </a:cubicBezTo>
                      <a:cubicBezTo>
                        <a:pt x="1172" y="173"/>
                        <a:pt x="1120" y="164"/>
                        <a:pt x="1068" y="162"/>
                      </a:cubicBezTo>
                      <a:cubicBezTo>
                        <a:pt x="1020" y="161"/>
                        <a:pt x="970" y="142"/>
                        <a:pt x="928" y="117"/>
                      </a:cubicBezTo>
                      <a:cubicBezTo>
                        <a:pt x="927" y="117"/>
                        <a:pt x="927" y="117"/>
                        <a:pt x="926" y="116"/>
                      </a:cubicBezTo>
                      <a:cubicBezTo>
                        <a:pt x="926" y="116"/>
                        <a:pt x="926" y="116"/>
                        <a:pt x="925" y="116"/>
                      </a:cubicBezTo>
                      <a:cubicBezTo>
                        <a:pt x="925" y="116"/>
                        <a:pt x="925" y="116"/>
                        <a:pt x="925" y="116"/>
                      </a:cubicBezTo>
                      <a:cubicBezTo>
                        <a:pt x="925" y="116"/>
                        <a:pt x="925" y="116"/>
                        <a:pt x="925" y="116"/>
                      </a:cubicBezTo>
                      <a:cubicBezTo>
                        <a:pt x="854" y="67"/>
                        <a:pt x="779" y="4"/>
                        <a:pt x="689" y="2"/>
                      </a:cubicBezTo>
                      <a:cubicBezTo>
                        <a:pt x="642" y="0"/>
                        <a:pt x="597" y="13"/>
                        <a:pt x="551" y="22"/>
                      </a:cubicBezTo>
                      <a:cubicBezTo>
                        <a:pt x="529" y="27"/>
                        <a:pt x="506" y="31"/>
                        <a:pt x="483" y="32"/>
                      </a:cubicBezTo>
                      <a:cubicBezTo>
                        <a:pt x="460" y="32"/>
                        <a:pt x="437" y="32"/>
                        <a:pt x="414" y="32"/>
                      </a:cubicBezTo>
                      <a:cubicBezTo>
                        <a:pt x="361" y="32"/>
                        <a:pt x="308" y="34"/>
                        <a:pt x="258" y="54"/>
                      </a:cubicBezTo>
                      <a:cubicBezTo>
                        <a:pt x="210" y="72"/>
                        <a:pt x="164" y="96"/>
                        <a:pt x="122" y="125"/>
                      </a:cubicBezTo>
                      <a:cubicBezTo>
                        <a:pt x="80" y="155"/>
                        <a:pt x="44" y="163"/>
                        <a:pt x="7" y="198"/>
                      </a:cubicBezTo>
                      <a:cubicBezTo>
                        <a:pt x="5" y="200"/>
                        <a:pt x="3" y="203"/>
                        <a:pt x="0" y="205"/>
                      </a:cubicBezTo>
                      <a:cubicBezTo>
                        <a:pt x="59" y="523"/>
                        <a:pt x="59" y="523"/>
                        <a:pt x="59" y="523"/>
                      </a:cubicBezTo>
                      <a:cubicBezTo>
                        <a:pt x="70" y="515"/>
                        <a:pt x="82" y="507"/>
                        <a:pt x="95" y="500"/>
                      </a:cubicBezTo>
                      <a:cubicBezTo>
                        <a:pt x="140" y="475"/>
                        <a:pt x="325" y="463"/>
                        <a:pt x="377" y="464"/>
                      </a:cubicBezTo>
                      <a:cubicBezTo>
                        <a:pt x="430" y="465"/>
                        <a:pt x="483" y="474"/>
                        <a:pt x="534" y="486"/>
                      </a:cubicBezTo>
                      <a:cubicBezTo>
                        <a:pt x="591" y="499"/>
                        <a:pt x="648" y="515"/>
                        <a:pt x="705" y="530"/>
                      </a:cubicBezTo>
                      <a:cubicBezTo>
                        <a:pt x="761" y="545"/>
                        <a:pt x="818" y="559"/>
                        <a:pt x="876" y="569"/>
                      </a:cubicBezTo>
                      <a:cubicBezTo>
                        <a:pt x="931" y="578"/>
                        <a:pt x="991" y="584"/>
                        <a:pt x="1047" y="571"/>
                      </a:cubicBezTo>
                      <a:cubicBezTo>
                        <a:pt x="1048" y="571"/>
                        <a:pt x="1048" y="571"/>
                        <a:pt x="1049" y="571"/>
                      </a:cubicBezTo>
                      <a:cubicBezTo>
                        <a:pt x="1101" y="539"/>
                        <a:pt x="1145" y="496"/>
                        <a:pt x="1189" y="453"/>
                      </a:cubicBezTo>
                      <a:cubicBezTo>
                        <a:pt x="1211" y="431"/>
                        <a:pt x="1232" y="409"/>
                        <a:pt x="1255" y="389"/>
                      </a:cubicBezTo>
                      <a:cubicBezTo>
                        <a:pt x="1273" y="374"/>
                        <a:pt x="1291" y="358"/>
                        <a:pt x="1311" y="345"/>
                      </a:cubicBezTo>
                      <a:cubicBezTo>
                        <a:pt x="1256" y="345"/>
                        <a:pt x="1200" y="334"/>
                        <a:pt x="1144" y="326"/>
                      </a:cubicBezTo>
                      <a:lnTo>
                        <a:pt x="1109" y="323"/>
                      </a:lnTo>
                      <a:close/>
                    </a:path>
                  </a:pathLst>
                </a:custGeom>
                <a:solidFill>
                  <a:srgbClr val="EFCB9B"/>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grpSp>
          <p:grpSp>
            <p:nvGrpSpPr>
              <p:cNvPr id="412" name="Google Shape;412;p55"/>
              <p:cNvGrpSpPr/>
              <p:nvPr/>
            </p:nvGrpSpPr>
            <p:grpSpPr>
              <a:xfrm>
                <a:off x="389524" y="2962277"/>
                <a:ext cx="1553577" cy="592138"/>
                <a:chOff x="961023" y="1802457"/>
                <a:chExt cx="1553577" cy="592138"/>
              </a:xfrm>
            </p:grpSpPr>
            <p:sp>
              <p:nvSpPr>
                <p:cNvPr id="413" name="Google Shape;413;p55"/>
                <p:cNvSpPr/>
                <p:nvPr/>
              </p:nvSpPr>
              <p:spPr>
                <a:xfrm>
                  <a:off x="961023" y="1802457"/>
                  <a:ext cx="1386887" cy="592138"/>
                </a:xfrm>
                <a:custGeom>
                  <a:rect b="b" l="l" r="r" t="t"/>
                  <a:pathLst>
                    <a:path extrusionOk="0" h="373" w="1181">
                      <a:moveTo>
                        <a:pt x="1181" y="347"/>
                      </a:moveTo>
                      <a:lnTo>
                        <a:pt x="1176" y="0"/>
                      </a:lnTo>
                      <a:lnTo>
                        <a:pt x="0" y="26"/>
                      </a:lnTo>
                      <a:lnTo>
                        <a:pt x="5" y="373"/>
                      </a:lnTo>
                      <a:lnTo>
                        <a:pt x="1181" y="347"/>
                      </a:ln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14" name="Google Shape;414;p55"/>
                <p:cNvSpPr/>
                <p:nvPr/>
              </p:nvSpPr>
              <p:spPr>
                <a:xfrm>
                  <a:off x="2349500" y="1826269"/>
                  <a:ext cx="165100" cy="504825"/>
                </a:xfrm>
                <a:custGeom>
                  <a:rect b="b" l="l" r="r" t="t"/>
                  <a:pathLst>
                    <a:path extrusionOk="0" h="318" w="104">
                      <a:moveTo>
                        <a:pt x="0" y="3"/>
                      </a:moveTo>
                      <a:lnTo>
                        <a:pt x="6" y="318"/>
                      </a:lnTo>
                      <a:lnTo>
                        <a:pt x="104" y="315"/>
                      </a:lnTo>
                      <a:lnTo>
                        <a:pt x="96" y="0"/>
                      </a:lnTo>
                      <a:lnTo>
                        <a:pt x="0" y="3"/>
                      </a:lnTo>
                      <a:close/>
                    </a:path>
                  </a:pathLst>
                </a:custGeom>
                <a:solidFill>
                  <a:srgbClr val="D8D8D8"/>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grpSp>
        </p:grpSp>
      </p:grpSp>
      <p:sp>
        <p:nvSpPr>
          <p:cNvPr id="415" name="Google Shape;415;p55"/>
          <p:cNvSpPr txBox="1"/>
          <p:nvPr/>
        </p:nvSpPr>
        <p:spPr>
          <a:xfrm>
            <a:off x="2871975" y="1776450"/>
            <a:ext cx="4815000" cy="3462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rgbClr val="7F7F7F"/>
              </a:buClr>
              <a:buSzPts val="800"/>
              <a:buFont typeface="Roboto"/>
              <a:buNone/>
            </a:pPr>
            <a:r>
              <a:t/>
            </a:r>
            <a:endParaRPr sz="1500">
              <a:latin typeface="Roboto"/>
              <a:ea typeface="Roboto"/>
              <a:cs typeface="Roboto"/>
              <a:sym typeface="Roboto"/>
            </a:endParaRPr>
          </a:p>
        </p:txBody>
      </p:sp>
      <p:sp>
        <p:nvSpPr>
          <p:cNvPr id="416" name="Google Shape;416;p55"/>
          <p:cNvSpPr txBox="1"/>
          <p:nvPr/>
        </p:nvSpPr>
        <p:spPr>
          <a:xfrm>
            <a:off x="1924035" y="1584300"/>
            <a:ext cx="867000" cy="554100"/>
          </a:xfrm>
          <a:prstGeom prst="rect">
            <a:avLst/>
          </a:prstGeom>
          <a:noFill/>
          <a:ln>
            <a:noFill/>
          </a:ln>
        </p:spPr>
        <p:txBody>
          <a:bodyPr anchorCtr="0" anchor="b" bIns="0" lIns="0" spcFirstLastPara="1" rIns="0" wrap="square" tIns="0">
            <a:noAutofit/>
          </a:bodyPr>
          <a:lstStyle/>
          <a:p>
            <a:pPr indent="0" lvl="0" marL="0" marR="0" rtl="0" algn="ctr">
              <a:spcBef>
                <a:spcPts val="0"/>
              </a:spcBef>
              <a:spcAft>
                <a:spcPts val="0"/>
              </a:spcAft>
              <a:buClr>
                <a:srgbClr val="0CAAE9"/>
              </a:buClr>
              <a:buSzPts val="3600"/>
              <a:buFont typeface="Roboto"/>
              <a:buNone/>
            </a:pPr>
            <a:r>
              <a:rPr b="1" lang="en" sz="3600">
                <a:solidFill>
                  <a:srgbClr val="0CAAE9"/>
                </a:solidFill>
                <a:latin typeface="Roboto"/>
                <a:ea typeface="Roboto"/>
                <a:cs typeface="Roboto"/>
                <a:sym typeface="Roboto"/>
              </a:rPr>
              <a:t>01</a:t>
            </a:r>
            <a:endParaRPr sz="1100"/>
          </a:p>
        </p:txBody>
      </p:sp>
      <p:sp>
        <p:nvSpPr>
          <p:cNvPr id="417" name="Google Shape;417;p55"/>
          <p:cNvSpPr txBox="1"/>
          <p:nvPr/>
        </p:nvSpPr>
        <p:spPr>
          <a:xfrm>
            <a:off x="1924035" y="2264729"/>
            <a:ext cx="867000" cy="554100"/>
          </a:xfrm>
          <a:prstGeom prst="rect">
            <a:avLst/>
          </a:prstGeom>
          <a:noFill/>
          <a:ln>
            <a:noFill/>
          </a:ln>
        </p:spPr>
        <p:txBody>
          <a:bodyPr anchorCtr="0" anchor="b" bIns="0" lIns="0" spcFirstLastPara="1" rIns="0" wrap="square" tIns="0">
            <a:noAutofit/>
          </a:bodyPr>
          <a:lstStyle/>
          <a:p>
            <a:pPr indent="0" lvl="0" marL="0" marR="0" rtl="0" algn="ctr">
              <a:spcBef>
                <a:spcPts val="0"/>
              </a:spcBef>
              <a:spcAft>
                <a:spcPts val="0"/>
              </a:spcAft>
              <a:buClr>
                <a:srgbClr val="4BFF9E"/>
              </a:buClr>
              <a:buSzPts val="3600"/>
              <a:buFont typeface="Roboto"/>
              <a:buNone/>
            </a:pPr>
            <a:r>
              <a:rPr b="1" lang="en" sz="3600">
                <a:solidFill>
                  <a:srgbClr val="4BFF9E"/>
                </a:solidFill>
                <a:latin typeface="Roboto"/>
                <a:ea typeface="Roboto"/>
                <a:cs typeface="Roboto"/>
                <a:sym typeface="Roboto"/>
              </a:rPr>
              <a:t>02</a:t>
            </a:r>
            <a:endParaRPr sz="1100"/>
          </a:p>
        </p:txBody>
      </p:sp>
      <p:sp>
        <p:nvSpPr>
          <p:cNvPr id="418" name="Google Shape;418;p55"/>
          <p:cNvSpPr txBox="1"/>
          <p:nvPr/>
        </p:nvSpPr>
        <p:spPr>
          <a:xfrm>
            <a:off x="1924035" y="2945171"/>
            <a:ext cx="867000" cy="554100"/>
          </a:xfrm>
          <a:prstGeom prst="rect">
            <a:avLst/>
          </a:prstGeom>
          <a:noFill/>
          <a:ln>
            <a:noFill/>
          </a:ln>
        </p:spPr>
        <p:txBody>
          <a:bodyPr anchorCtr="0" anchor="b" bIns="0" lIns="0" spcFirstLastPara="1" rIns="0" wrap="square" tIns="0">
            <a:noAutofit/>
          </a:bodyPr>
          <a:lstStyle/>
          <a:p>
            <a:pPr indent="0" lvl="0" marL="0" marR="0" rtl="0" algn="ctr">
              <a:spcBef>
                <a:spcPts val="0"/>
              </a:spcBef>
              <a:spcAft>
                <a:spcPts val="0"/>
              </a:spcAft>
              <a:buClr>
                <a:srgbClr val="FBB321"/>
              </a:buClr>
              <a:buSzPts val="3600"/>
              <a:buFont typeface="Roboto"/>
              <a:buNone/>
            </a:pPr>
            <a:r>
              <a:rPr b="1" lang="en" sz="3600">
                <a:solidFill>
                  <a:srgbClr val="FBB321"/>
                </a:solidFill>
                <a:latin typeface="Roboto"/>
                <a:ea typeface="Roboto"/>
                <a:cs typeface="Roboto"/>
                <a:sym typeface="Roboto"/>
              </a:rPr>
              <a:t>03</a:t>
            </a:r>
            <a:endParaRPr sz="1100"/>
          </a:p>
        </p:txBody>
      </p:sp>
      <p:grpSp>
        <p:nvGrpSpPr>
          <p:cNvPr id="419" name="Google Shape;419;p55"/>
          <p:cNvGrpSpPr/>
          <p:nvPr/>
        </p:nvGrpSpPr>
        <p:grpSpPr>
          <a:xfrm>
            <a:off x="535640" y="2138405"/>
            <a:ext cx="1096426" cy="1668949"/>
            <a:chOff x="3752850" y="1544638"/>
            <a:chExt cx="1431926" cy="2179638"/>
          </a:xfrm>
        </p:grpSpPr>
        <p:sp>
          <p:nvSpPr>
            <p:cNvPr id="420" name="Google Shape;420;p55"/>
            <p:cNvSpPr/>
            <p:nvPr/>
          </p:nvSpPr>
          <p:spPr>
            <a:xfrm>
              <a:off x="4129088" y="2344738"/>
              <a:ext cx="533400" cy="1379538"/>
            </a:xfrm>
            <a:custGeom>
              <a:rect b="b" l="l" r="r" t="t"/>
              <a:pathLst>
                <a:path extrusionOk="0" h="333" w="129">
                  <a:moveTo>
                    <a:pt x="105" y="333"/>
                  </a:moveTo>
                  <a:cubicBezTo>
                    <a:pt x="85" y="333"/>
                    <a:pt x="85" y="333"/>
                    <a:pt x="85" y="333"/>
                  </a:cubicBezTo>
                  <a:cubicBezTo>
                    <a:pt x="110" y="251"/>
                    <a:pt x="82" y="140"/>
                    <a:pt x="0" y="0"/>
                  </a:cubicBezTo>
                  <a:cubicBezTo>
                    <a:pt x="94" y="139"/>
                    <a:pt x="129" y="251"/>
                    <a:pt x="105" y="333"/>
                  </a:cubicBez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1" name="Google Shape;421;p55"/>
            <p:cNvSpPr/>
            <p:nvPr/>
          </p:nvSpPr>
          <p:spPr>
            <a:xfrm>
              <a:off x="3752850" y="2925763"/>
              <a:ext cx="773113" cy="550863"/>
            </a:xfrm>
            <a:custGeom>
              <a:rect b="b" l="l" r="r" t="t"/>
              <a:pathLst>
                <a:path extrusionOk="0" h="133" w="187">
                  <a:moveTo>
                    <a:pt x="187" y="115"/>
                  </a:moveTo>
                  <a:cubicBezTo>
                    <a:pt x="151" y="67"/>
                    <a:pt x="100" y="37"/>
                    <a:pt x="33" y="27"/>
                  </a:cubicBezTo>
                  <a:cubicBezTo>
                    <a:pt x="137" y="63"/>
                    <a:pt x="172" y="92"/>
                    <a:pt x="140" y="112"/>
                  </a:cubicBezTo>
                  <a:cubicBezTo>
                    <a:pt x="108" y="133"/>
                    <a:pt x="62" y="99"/>
                    <a:pt x="0" y="11"/>
                  </a:cubicBezTo>
                  <a:cubicBezTo>
                    <a:pt x="108" y="0"/>
                    <a:pt x="162" y="22"/>
                    <a:pt x="164" y="76"/>
                  </a:cubicBezTo>
                  <a:cubicBezTo>
                    <a:pt x="177" y="91"/>
                    <a:pt x="184" y="104"/>
                    <a:pt x="187" y="115"/>
                  </a:cubicBezTo>
                  <a:close/>
                </a:path>
              </a:pathLst>
            </a:custGeom>
            <a:solidFill>
              <a:srgbClr val="0CAAE9"/>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2" name="Google Shape;422;p55"/>
            <p:cNvSpPr/>
            <p:nvPr/>
          </p:nvSpPr>
          <p:spPr>
            <a:xfrm>
              <a:off x="4551363" y="2833688"/>
              <a:ext cx="633413" cy="447675"/>
            </a:xfrm>
            <a:custGeom>
              <a:rect b="b" l="l" r="r" t="t"/>
              <a:pathLst>
                <a:path extrusionOk="0" h="108" w="153">
                  <a:moveTo>
                    <a:pt x="153" y="10"/>
                  </a:moveTo>
                  <a:cubicBezTo>
                    <a:pt x="103" y="81"/>
                    <a:pt x="65" y="108"/>
                    <a:pt x="39" y="92"/>
                  </a:cubicBezTo>
                  <a:cubicBezTo>
                    <a:pt x="13" y="75"/>
                    <a:pt x="42" y="52"/>
                    <a:pt x="126" y="22"/>
                  </a:cubicBezTo>
                  <a:cubicBezTo>
                    <a:pt x="72" y="31"/>
                    <a:pt x="30" y="55"/>
                    <a:pt x="0" y="94"/>
                  </a:cubicBezTo>
                  <a:cubicBezTo>
                    <a:pt x="3" y="85"/>
                    <a:pt x="9" y="74"/>
                    <a:pt x="19" y="62"/>
                  </a:cubicBezTo>
                  <a:cubicBezTo>
                    <a:pt x="21" y="18"/>
                    <a:pt x="65" y="0"/>
                    <a:pt x="153" y="10"/>
                  </a:cubicBezTo>
                  <a:close/>
                </a:path>
              </a:pathLst>
            </a:custGeom>
            <a:solidFill>
              <a:srgbClr val="4BFF9E"/>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3" name="Google Shape;423;p55"/>
            <p:cNvSpPr/>
            <p:nvPr/>
          </p:nvSpPr>
          <p:spPr>
            <a:xfrm>
              <a:off x="3976688" y="1914525"/>
              <a:ext cx="600075" cy="790575"/>
            </a:xfrm>
            <a:custGeom>
              <a:rect b="b" l="l" r="r" t="t"/>
              <a:pathLst>
                <a:path extrusionOk="0" h="191" w="145">
                  <a:moveTo>
                    <a:pt x="131" y="191"/>
                  </a:moveTo>
                  <a:cubicBezTo>
                    <a:pt x="145" y="160"/>
                    <a:pt x="145" y="160"/>
                    <a:pt x="145" y="160"/>
                  </a:cubicBezTo>
                  <a:cubicBezTo>
                    <a:pt x="127" y="88"/>
                    <a:pt x="79" y="34"/>
                    <a:pt x="0" y="0"/>
                  </a:cubicBezTo>
                  <a:cubicBezTo>
                    <a:pt x="70" y="39"/>
                    <a:pt x="113" y="103"/>
                    <a:pt x="131" y="191"/>
                  </a:cubicBez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4" name="Google Shape;424;p55"/>
            <p:cNvSpPr/>
            <p:nvPr/>
          </p:nvSpPr>
          <p:spPr>
            <a:xfrm>
              <a:off x="4430713" y="2208213"/>
              <a:ext cx="612775" cy="808038"/>
            </a:xfrm>
            <a:custGeom>
              <a:rect b="b" l="l" r="r" t="t"/>
              <a:pathLst>
                <a:path extrusionOk="0" h="195" w="148">
                  <a:moveTo>
                    <a:pt x="148" y="0"/>
                  </a:moveTo>
                  <a:cubicBezTo>
                    <a:pt x="77" y="40"/>
                    <a:pt x="32" y="105"/>
                    <a:pt x="14" y="195"/>
                  </a:cubicBezTo>
                  <a:cubicBezTo>
                    <a:pt x="0" y="163"/>
                    <a:pt x="0" y="163"/>
                    <a:pt x="0" y="163"/>
                  </a:cubicBezTo>
                  <a:cubicBezTo>
                    <a:pt x="18" y="89"/>
                    <a:pt x="68" y="35"/>
                    <a:pt x="148" y="0"/>
                  </a:cubicBezTo>
                  <a:close/>
                </a:path>
              </a:pathLst>
            </a:custGeom>
            <a:solidFill>
              <a:srgbClr val="3F3F3F"/>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5" name="Google Shape;425;p55"/>
            <p:cNvSpPr/>
            <p:nvPr/>
          </p:nvSpPr>
          <p:spPr>
            <a:xfrm>
              <a:off x="3860800" y="2552700"/>
              <a:ext cx="492125" cy="301625"/>
            </a:xfrm>
            <a:custGeom>
              <a:rect b="b" l="l" r="r" t="t"/>
              <a:pathLst>
                <a:path extrusionOk="0" h="73" w="119">
                  <a:moveTo>
                    <a:pt x="100" y="33"/>
                  </a:moveTo>
                  <a:cubicBezTo>
                    <a:pt x="109" y="40"/>
                    <a:pt x="115" y="46"/>
                    <a:pt x="119" y="51"/>
                  </a:cubicBezTo>
                  <a:cubicBezTo>
                    <a:pt x="92" y="30"/>
                    <a:pt x="59" y="22"/>
                    <a:pt x="21" y="26"/>
                  </a:cubicBezTo>
                  <a:cubicBezTo>
                    <a:pt x="83" y="31"/>
                    <a:pt x="107" y="41"/>
                    <a:pt x="92" y="57"/>
                  </a:cubicBezTo>
                  <a:cubicBezTo>
                    <a:pt x="78" y="73"/>
                    <a:pt x="47" y="61"/>
                    <a:pt x="0" y="22"/>
                  </a:cubicBezTo>
                  <a:cubicBezTo>
                    <a:pt x="58" y="0"/>
                    <a:pt x="91" y="4"/>
                    <a:pt x="100" y="33"/>
                  </a:cubicBezTo>
                  <a:close/>
                </a:path>
              </a:pathLst>
            </a:custGeom>
            <a:solidFill>
              <a:srgbClr val="FBB321"/>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6" name="Google Shape;426;p55"/>
            <p:cNvSpPr/>
            <p:nvPr/>
          </p:nvSpPr>
          <p:spPr>
            <a:xfrm>
              <a:off x="3852863" y="2112963"/>
              <a:ext cx="504825" cy="290513"/>
            </a:xfrm>
            <a:custGeom>
              <a:rect b="b" l="l" r="r" t="t"/>
              <a:pathLst>
                <a:path extrusionOk="0" h="70" w="122">
                  <a:moveTo>
                    <a:pt x="122" y="39"/>
                  </a:moveTo>
                  <a:cubicBezTo>
                    <a:pt x="91" y="26"/>
                    <a:pt x="57" y="26"/>
                    <a:pt x="21" y="40"/>
                  </a:cubicBezTo>
                  <a:cubicBezTo>
                    <a:pt x="83" y="28"/>
                    <a:pt x="108" y="32"/>
                    <a:pt x="98" y="51"/>
                  </a:cubicBezTo>
                  <a:cubicBezTo>
                    <a:pt x="89" y="70"/>
                    <a:pt x="56" y="67"/>
                    <a:pt x="0" y="41"/>
                  </a:cubicBezTo>
                  <a:cubicBezTo>
                    <a:pt x="50" y="5"/>
                    <a:pt x="83" y="0"/>
                    <a:pt x="100" y="26"/>
                  </a:cubicBezTo>
                  <a:cubicBezTo>
                    <a:pt x="110" y="30"/>
                    <a:pt x="117" y="34"/>
                    <a:pt x="122" y="39"/>
                  </a:cubicBezTo>
                  <a:close/>
                </a:path>
              </a:pathLst>
            </a:custGeom>
            <a:solidFill>
              <a:srgbClr val="E34857"/>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7" name="Google Shape;427;p55"/>
            <p:cNvSpPr/>
            <p:nvPr/>
          </p:nvSpPr>
          <p:spPr>
            <a:xfrm>
              <a:off x="4241800" y="1544638"/>
              <a:ext cx="446088" cy="614363"/>
            </a:xfrm>
            <a:custGeom>
              <a:rect b="b" l="l" r="r" t="t"/>
              <a:pathLst>
                <a:path extrusionOk="0" h="148" w="108">
                  <a:moveTo>
                    <a:pt x="19" y="148"/>
                  </a:moveTo>
                  <a:cubicBezTo>
                    <a:pt x="17" y="139"/>
                    <a:pt x="17" y="127"/>
                    <a:pt x="20" y="111"/>
                  </a:cubicBezTo>
                  <a:cubicBezTo>
                    <a:pt x="0" y="73"/>
                    <a:pt x="29" y="35"/>
                    <a:pt x="108" y="0"/>
                  </a:cubicBezTo>
                  <a:cubicBezTo>
                    <a:pt x="100" y="86"/>
                    <a:pt x="81" y="128"/>
                    <a:pt x="51" y="127"/>
                  </a:cubicBezTo>
                  <a:cubicBezTo>
                    <a:pt x="21" y="125"/>
                    <a:pt x="34" y="91"/>
                    <a:pt x="91" y="25"/>
                  </a:cubicBezTo>
                  <a:cubicBezTo>
                    <a:pt x="49" y="59"/>
                    <a:pt x="25" y="100"/>
                    <a:pt x="19" y="148"/>
                  </a:cubicBezTo>
                  <a:close/>
                </a:path>
              </a:pathLst>
            </a:custGeom>
            <a:solidFill>
              <a:srgbClr val="4BFF9E"/>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8" name="Google Shape;428;p55"/>
            <p:cNvSpPr/>
            <p:nvPr/>
          </p:nvSpPr>
          <p:spPr>
            <a:xfrm>
              <a:off x="4613275" y="2439988"/>
              <a:ext cx="492125" cy="303213"/>
            </a:xfrm>
            <a:custGeom>
              <a:rect b="b" l="l" r="r" t="t"/>
              <a:pathLst>
                <a:path extrusionOk="0" h="73" w="119">
                  <a:moveTo>
                    <a:pt x="0" y="52"/>
                  </a:moveTo>
                  <a:cubicBezTo>
                    <a:pt x="27" y="31"/>
                    <a:pt x="60" y="22"/>
                    <a:pt x="98" y="26"/>
                  </a:cubicBezTo>
                  <a:cubicBezTo>
                    <a:pt x="36" y="31"/>
                    <a:pt x="12" y="41"/>
                    <a:pt x="26" y="57"/>
                  </a:cubicBezTo>
                  <a:cubicBezTo>
                    <a:pt x="41" y="73"/>
                    <a:pt x="72" y="61"/>
                    <a:pt x="119" y="22"/>
                  </a:cubicBezTo>
                  <a:cubicBezTo>
                    <a:pt x="61" y="0"/>
                    <a:pt x="28" y="4"/>
                    <a:pt x="19" y="34"/>
                  </a:cubicBezTo>
                  <a:cubicBezTo>
                    <a:pt x="10" y="40"/>
                    <a:pt x="4" y="46"/>
                    <a:pt x="0" y="52"/>
                  </a:cubicBezTo>
                  <a:close/>
                </a:path>
              </a:pathLst>
            </a:custGeom>
            <a:solidFill>
              <a:srgbClr val="F87604"/>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sp>
          <p:nvSpPr>
            <p:cNvPr id="429" name="Google Shape;429;p55"/>
            <p:cNvSpPr/>
            <p:nvPr/>
          </p:nvSpPr>
          <p:spPr>
            <a:xfrm>
              <a:off x="4481513" y="2079625"/>
              <a:ext cx="293688" cy="285750"/>
            </a:xfrm>
            <a:custGeom>
              <a:rect b="b" l="l" r="r" t="t"/>
              <a:pathLst>
                <a:path extrusionOk="0" h="69" w="71">
                  <a:moveTo>
                    <a:pt x="58" y="11"/>
                  </a:moveTo>
                  <a:cubicBezTo>
                    <a:pt x="30" y="24"/>
                    <a:pt x="10" y="43"/>
                    <a:pt x="0" y="69"/>
                  </a:cubicBezTo>
                  <a:cubicBezTo>
                    <a:pt x="0" y="63"/>
                    <a:pt x="2" y="56"/>
                    <a:pt x="5" y="48"/>
                  </a:cubicBezTo>
                  <a:cubicBezTo>
                    <a:pt x="0" y="24"/>
                    <a:pt x="22" y="8"/>
                    <a:pt x="71" y="0"/>
                  </a:cubicBezTo>
                  <a:cubicBezTo>
                    <a:pt x="54" y="47"/>
                    <a:pt x="37" y="67"/>
                    <a:pt x="20" y="62"/>
                  </a:cubicBezTo>
                  <a:cubicBezTo>
                    <a:pt x="4" y="57"/>
                    <a:pt x="16" y="40"/>
                    <a:pt x="58" y="11"/>
                  </a:cubicBezTo>
                  <a:close/>
                </a:path>
              </a:pathLst>
            </a:custGeom>
            <a:solidFill>
              <a:srgbClr val="5C5C5C"/>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sz="1400">
                <a:solidFill>
                  <a:srgbClr val="000000"/>
                </a:solidFill>
                <a:latin typeface="Roboto"/>
                <a:ea typeface="Roboto"/>
                <a:cs typeface="Roboto"/>
                <a:sym typeface="Roboto"/>
              </a:endParaRPr>
            </a:p>
          </p:txBody>
        </p:sp>
      </p:grpSp>
      <p:sp>
        <p:nvSpPr>
          <p:cNvPr id="430" name="Google Shape;430;p55"/>
          <p:cNvSpPr txBox="1"/>
          <p:nvPr/>
        </p:nvSpPr>
        <p:spPr>
          <a:xfrm>
            <a:off x="2871975" y="2660450"/>
            <a:ext cx="4815000" cy="3462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rgbClr val="7F7F7F"/>
              </a:buClr>
              <a:buSzPts val="800"/>
              <a:buFont typeface="Roboto"/>
              <a:buNone/>
            </a:pPr>
            <a:r>
              <a:t/>
            </a:r>
            <a:endParaRPr sz="1500">
              <a:latin typeface="Roboto"/>
              <a:ea typeface="Roboto"/>
              <a:cs typeface="Roboto"/>
              <a:sym typeface="Roboto"/>
            </a:endParaRPr>
          </a:p>
        </p:txBody>
      </p:sp>
      <p:sp>
        <p:nvSpPr>
          <p:cNvPr id="431" name="Google Shape;431;p55"/>
          <p:cNvSpPr txBox="1"/>
          <p:nvPr/>
        </p:nvSpPr>
        <p:spPr>
          <a:xfrm>
            <a:off x="2871975" y="3228125"/>
            <a:ext cx="4815000" cy="346200"/>
          </a:xfrm>
          <a:prstGeom prst="rect">
            <a:avLst/>
          </a:prstGeom>
          <a:noFill/>
          <a:ln>
            <a:noFill/>
          </a:ln>
        </p:spPr>
        <p:txBody>
          <a:bodyPr anchorCtr="0" anchor="ctr" bIns="0" lIns="0" spcFirstLastPara="1" rIns="0" wrap="square" tIns="0">
            <a:noAutofit/>
          </a:bodyPr>
          <a:lstStyle/>
          <a:p>
            <a:pPr indent="0" lvl="0" marL="0" marR="0" rtl="0" algn="l">
              <a:spcBef>
                <a:spcPts val="0"/>
              </a:spcBef>
              <a:spcAft>
                <a:spcPts val="0"/>
              </a:spcAft>
              <a:buClr>
                <a:srgbClr val="7F7F7F"/>
              </a:buClr>
              <a:buSzPts val="800"/>
              <a:buFont typeface="Roboto"/>
              <a:buNone/>
            </a:pPr>
            <a:r>
              <a:t/>
            </a:r>
            <a:endParaRPr sz="1500">
              <a:latin typeface="Roboto"/>
              <a:ea typeface="Roboto"/>
              <a:cs typeface="Roboto"/>
              <a:sym typeface="Roboto"/>
            </a:endParaRPr>
          </a:p>
        </p:txBody>
      </p:sp>
      <p:sp>
        <p:nvSpPr>
          <p:cNvPr id="432" name="Google Shape;432;p55"/>
          <p:cNvSpPr txBox="1"/>
          <p:nvPr/>
        </p:nvSpPr>
        <p:spPr>
          <a:xfrm>
            <a:off x="2871975" y="3899725"/>
            <a:ext cx="4815000" cy="346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7F7F7F"/>
              </a:buClr>
              <a:buSzPts val="800"/>
              <a:buFont typeface="Roboto"/>
              <a:buNone/>
            </a:pPr>
            <a:r>
              <a:t/>
            </a:r>
            <a:endParaRPr sz="1500">
              <a:latin typeface="Roboto"/>
              <a:ea typeface="Roboto"/>
              <a:cs typeface="Roboto"/>
              <a:sym typeface="Roboto"/>
            </a:endParaRPr>
          </a:p>
        </p:txBody>
      </p:sp>
      <p:sp>
        <p:nvSpPr>
          <p:cNvPr id="433" name="Google Shape;433;p55"/>
          <p:cNvSpPr txBox="1"/>
          <p:nvPr/>
        </p:nvSpPr>
        <p:spPr>
          <a:xfrm>
            <a:off x="2791025" y="1485025"/>
            <a:ext cx="6010800" cy="2975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Roboto"/>
                <a:ea typeface="Roboto"/>
                <a:cs typeface="Roboto"/>
                <a:sym typeface="Roboto"/>
              </a:rPr>
              <a:t>We can tailor the user dashboard according to your information needs and offer you API access for easier system integration.</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We can expand the forecasting region to where your factories are located through transfer learning.</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rPr lang="en" sz="1600">
                <a:latin typeface="Roboto"/>
                <a:ea typeface="Roboto"/>
                <a:cs typeface="Roboto"/>
                <a:sym typeface="Roboto"/>
              </a:rPr>
              <a:t>We can work with energy consultant to provide you tailored power solution that optimizes your cost saving.</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a:p>
            <a:pPr indent="0" lvl="0" marL="0" rtl="0" algn="l">
              <a:spcBef>
                <a:spcPts val="0"/>
              </a:spcBef>
              <a:spcAft>
                <a:spcPts val="0"/>
              </a:spcAft>
              <a:buNone/>
            </a:pPr>
            <a:r>
              <a:t/>
            </a:r>
            <a:endParaRPr sz="1600">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7" name="Shape 437"/>
        <p:cNvGrpSpPr/>
        <p:nvPr/>
      </p:nvGrpSpPr>
      <p:grpSpPr>
        <a:xfrm>
          <a:off x="0" y="0"/>
          <a:ext cx="0" cy="0"/>
          <a:chOff x="0" y="0"/>
          <a:chExt cx="0" cy="0"/>
        </a:xfrm>
      </p:grpSpPr>
      <p:sp>
        <p:nvSpPr>
          <p:cNvPr id="438" name="Google Shape;438;p56"/>
          <p:cNvSpPr txBox="1"/>
          <p:nvPr>
            <p:ph type="title"/>
          </p:nvPr>
        </p:nvSpPr>
        <p:spPr>
          <a:xfrm>
            <a:off x="537550" y="1101750"/>
            <a:ext cx="3575100" cy="147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0000">
                <a:solidFill>
                  <a:srgbClr val="1155CC"/>
                </a:solidFill>
              </a:rPr>
              <a:t>Q &amp; A</a:t>
            </a:r>
            <a:endParaRPr sz="10000">
              <a:solidFill>
                <a:srgbClr val="1155CC"/>
              </a:solidFill>
            </a:endParaRPr>
          </a:p>
        </p:txBody>
      </p:sp>
      <p:sp>
        <p:nvSpPr>
          <p:cNvPr id="439" name="Google Shape;439;p56"/>
          <p:cNvSpPr/>
          <p:nvPr/>
        </p:nvSpPr>
        <p:spPr>
          <a:xfrm>
            <a:off x="270962" y="3048475"/>
            <a:ext cx="4108276" cy="878674"/>
          </a:xfrm>
          <a:prstGeom prst="rect">
            <a:avLst/>
          </a:prstGeom>
        </p:spPr>
        <p:txBody>
          <a:bodyPr>
            <a:prstTxWarp prst="textPlain"/>
          </a:bodyPr>
          <a:lstStyle/>
          <a:p>
            <a:pPr lvl="0" algn="ctr"/>
            <a:r>
              <a:rPr b="1" i="0">
                <a:ln cap="flat" cmpd="sng" w="9525">
                  <a:solidFill>
                    <a:srgbClr val="000000"/>
                  </a:solidFill>
                  <a:prstDash val="solid"/>
                  <a:round/>
                  <a:headEnd len="sm" w="sm" type="none"/>
                  <a:tailEnd len="sm" w="sm" type="none"/>
                </a:ln>
                <a:solidFill>
                  <a:schemeClr val="lt1"/>
                </a:solidFill>
                <a:latin typeface="Dancing Script"/>
              </a:rPr>
              <a:t>Thank You</a:t>
            </a:r>
          </a:p>
        </p:txBody>
      </p:sp>
      <p:pic>
        <p:nvPicPr>
          <p:cNvPr id="440" name="Google Shape;440;p56"/>
          <p:cNvPicPr preferRelativeResize="0"/>
          <p:nvPr/>
        </p:nvPicPr>
        <p:blipFill rotWithShape="1">
          <a:blip r:embed="rId3">
            <a:alphaModFix amt="92000"/>
          </a:blip>
          <a:srcRect b="0" l="18317" r="18323" t="0"/>
          <a:stretch/>
        </p:blipFill>
        <p:spPr>
          <a:xfrm>
            <a:off x="4650600" y="0"/>
            <a:ext cx="4493400" cy="4873900"/>
          </a:xfrm>
          <a:prstGeom prst="rect">
            <a:avLst/>
          </a:prstGeom>
          <a:noFill/>
          <a:ln cap="flat" cmpd="sng" w="19050">
            <a:solidFill>
              <a:srgbClr val="FFFFFF"/>
            </a:solidFill>
            <a:prstDash val="solid"/>
            <a:round/>
            <a:headEnd len="sm" w="sm" type="none"/>
            <a:tailEnd len="sm" w="sm" type="none"/>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5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Reference</a:t>
            </a:r>
            <a:endParaRPr sz="2200"/>
          </a:p>
          <a:p>
            <a:pPr indent="0" lvl="0" marL="0" rtl="0" algn="l">
              <a:spcBef>
                <a:spcPts val="0"/>
              </a:spcBef>
              <a:spcAft>
                <a:spcPts val="0"/>
              </a:spcAft>
              <a:buNone/>
            </a:pPr>
            <a:r>
              <a:t/>
            </a:r>
            <a:endParaRPr sz="2200"/>
          </a:p>
        </p:txBody>
      </p:sp>
      <p:sp>
        <p:nvSpPr>
          <p:cNvPr id="446" name="Google Shape;446;p57"/>
          <p:cNvSpPr txBox="1"/>
          <p:nvPr/>
        </p:nvSpPr>
        <p:spPr>
          <a:xfrm>
            <a:off x="2945375" y="63025"/>
            <a:ext cx="7500900" cy="10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pic>
        <p:nvPicPr>
          <p:cNvPr id="451" name="Google Shape;451;p58"/>
          <p:cNvPicPr preferRelativeResize="0"/>
          <p:nvPr/>
        </p:nvPicPr>
        <p:blipFill rotWithShape="1">
          <a:blip r:embed="rId3">
            <a:alphaModFix/>
          </a:blip>
          <a:srcRect b="15768" l="0" r="1903" t="0"/>
          <a:stretch/>
        </p:blipFill>
        <p:spPr>
          <a:xfrm>
            <a:off x="2457750" y="0"/>
            <a:ext cx="4374324" cy="4860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5" name="Shape 455"/>
        <p:cNvGrpSpPr/>
        <p:nvPr/>
      </p:nvGrpSpPr>
      <p:grpSpPr>
        <a:xfrm>
          <a:off x="0" y="0"/>
          <a:ext cx="0" cy="0"/>
          <a:chOff x="0" y="0"/>
          <a:chExt cx="0" cy="0"/>
        </a:xfrm>
      </p:grpSpPr>
      <p:pic>
        <p:nvPicPr>
          <p:cNvPr id="456" name="Google Shape;456;p59"/>
          <p:cNvPicPr preferRelativeResize="0"/>
          <p:nvPr/>
        </p:nvPicPr>
        <p:blipFill rotWithShape="1">
          <a:blip r:embed="rId3">
            <a:alphaModFix/>
          </a:blip>
          <a:srcRect b="14908" l="0" r="0" t="0"/>
          <a:stretch/>
        </p:blipFill>
        <p:spPr>
          <a:xfrm>
            <a:off x="2353325" y="0"/>
            <a:ext cx="4437357" cy="48865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42"/>
          <p:cNvSpPr txBox="1"/>
          <p:nvPr>
            <p:ph type="title"/>
          </p:nvPr>
        </p:nvSpPr>
        <p:spPr>
          <a:xfrm>
            <a:off x="173925" y="410000"/>
            <a:ext cx="8827200" cy="96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t>Traditional</a:t>
            </a:r>
            <a:r>
              <a:rPr lang="en" sz="2300"/>
              <a:t> </a:t>
            </a:r>
            <a:r>
              <a:rPr lang="en" sz="2300"/>
              <a:t>e</a:t>
            </a:r>
            <a:r>
              <a:rPr lang="en" sz="2300"/>
              <a:t>lectricity </a:t>
            </a:r>
            <a:r>
              <a:rPr lang="en" sz="2300"/>
              <a:t>c</a:t>
            </a:r>
            <a:r>
              <a:rPr lang="en" sz="2300"/>
              <a:t>ost </a:t>
            </a:r>
            <a:r>
              <a:rPr lang="en" sz="2300"/>
              <a:t>s</a:t>
            </a:r>
            <a:r>
              <a:rPr lang="en" sz="2300"/>
              <a:t>aving </a:t>
            </a:r>
            <a:r>
              <a:rPr lang="en" sz="2300"/>
              <a:t>f</a:t>
            </a:r>
            <a:r>
              <a:rPr lang="en" sz="2300"/>
              <a:t>ocus on </a:t>
            </a:r>
            <a:r>
              <a:rPr lang="en" sz="2300"/>
              <a:t>c</a:t>
            </a:r>
            <a:r>
              <a:rPr lang="en" sz="2300"/>
              <a:t>onsumption </a:t>
            </a:r>
            <a:r>
              <a:rPr lang="en" sz="2300"/>
              <a:t>c</a:t>
            </a:r>
            <a:r>
              <a:rPr lang="en" sz="2300"/>
              <a:t>ontrol</a:t>
            </a:r>
            <a:endParaRPr sz="2300"/>
          </a:p>
        </p:txBody>
      </p:sp>
      <p:grpSp>
        <p:nvGrpSpPr>
          <p:cNvPr id="218" name="Google Shape;218;p42"/>
          <p:cNvGrpSpPr/>
          <p:nvPr/>
        </p:nvGrpSpPr>
        <p:grpSpPr>
          <a:xfrm>
            <a:off x="2004266" y="2457364"/>
            <a:ext cx="6397161" cy="1432768"/>
            <a:chOff x="5020418" y="5255554"/>
            <a:chExt cx="12652613" cy="3203864"/>
          </a:xfrm>
        </p:grpSpPr>
        <p:sp>
          <p:nvSpPr>
            <p:cNvPr id="219" name="Google Shape;219;p42"/>
            <p:cNvSpPr/>
            <p:nvPr/>
          </p:nvSpPr>
          <p:spPr>
            <a:xfrm flipH="1" rot="-5400000">
              <a:off x="5286217" y="4989755"/>
              <a:ext cx="3203864" cy="3735461"/>
            </a:xfrm>
            <a:custGeom>
              <a:rect b="b" l="l" r="r" t="t"/>
              <a:pathLst>
                <a:path extrusionOk="0" h="1440872" w="3203864">
                  <a:moveTo>
                    <a:pt x="1756064" y="1440872"/>
                  </a:moveTo>
                  <a:lnTo>
                    <a:pt x="0" y="0"/>
                  </a:lnTo>
                  <a:lnTo>
                    <a:pt x="3203864" y="1440872"/>
                  </a:lnTo>
                  <a:lnTo>
                    <a:pt x="1756064" y="1440872"/>
                  </a:lnTo>
                  <a:close/>
                </a:path>
              </a:pathLst>
            </a:custGeom>
            <a:solidFill>
              <a:srgbClr val="765A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20" name="Google Shape;220;p42"/>
            <p:cNvSpPr/>
            <p:nvPr/>
          </p:nvSpPr>
          <p:spPr>
            <a:xfrm flipH="1">
              <a:off x="8767580" y="7009179"/>
              <a:ext cx="8905451" cy="1447800"/>
            </a:xfrm>
            <a:custGeom>
              <a:rect b="b" l="l" r="r" t="t"/>
              <a:pathLst>
                <a:path extrusionOk="0" h="1447800" w="7933587">
                  <a:moveTo>
                    <a:pt x="7933587" y="0"/>
                  </a:moveTo>
                  <a:lnTo>
                    <a:pt x="6134100" y="0"/>
                  </a:lnTo>
                  <a:lnTo>
                    <a:pt x="6128986" y="0"/>
                  </a:lnTo>
                  <a:lnTo>
                    <a:pt x="723900" y="0"/>
                  </a:lnTo>
                  <a:cubicBezTo>
                    <a:pt x="324101" y="0"/>
                    <a:pt x="0" y="324101"/>
                    <a:pt x="0" y="723900"/>
                  </a:cubicBezTo>
                  <a:cubicBezTo>
                    <a:pt x="0" y="1123699"/>
                    <a:pt x="324101" y="1447800"/>
                    <a:pt x="723900" y="1447800"/>
                  </a:cubicBezTo>
                  <a:lnTo>
                    <a:pt x="6128986" y="1447800"/>
                  </a:lnTo>
                  <a:lnTo>
                    <a:pt x="6134100" y="1447800"/>
                  </a:lnTo>
                  <a:lnTo>
                    <a:pt x="7933587" y="1447800"/>
                  </a:lnTo>
                  <a:close/>
                </a:path>
              </a:pathLst>
            </a:custGeom>
            <a:solidFill>
              <a:srgbClr val="ECB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grpSp>
      <p:grpSp>
        <p:nvGrpSpPr>
          <p:cNvPr id="221" name="Google Shape;221;p42"/>
          <p:cNvGrpSpPr/>
          <p:nvPr/>
        </p:nvGrpSpPr>
        <p:grpSpPr>
          <a:xfrm>
            <a:off x="2012849" y="2457394"/>
            <a:ext cx="6161365" cy="701669"/>
            <a:chOff x="5056306" y="5166928"/>
            <a:chExt cx="11609884" cy="1569027"/>
          </a:xfrm>
        </p:grpSpPr>
        <p:sp>
          <p:nvSpPr>
            <p:cNvPr id="222" name="Google Shape;222;p42"/>
            <p:cNvSpPr/>
            <p:nvPr/>
          </p:nvSpPr>
          <p:spPr>
            <a:xfrm flipH="1" rot="-5400000">
              <a:off x="6030592" y="4192641"/>
              <a:ext cx="1569027" cy="3517599"/>
            </a:xfrm>
            <a:custGeom>
              <a:rect b="b" l="l" r="r" t="t"/>
              <a:pathLst>
                <a:path extrusionOk="0" h="1427018" w="1569027">
                  <a:moveTo>
                    <a:pt x="121227" y="1427018"/>
                  </a:moveTo>
                  <a:lnTo>
                    <a:pt x="0" y="0"/>
                  </a:lnTo>
                  <a:lnTo>
                    <a:pt x="1569027" y="1427018"/>
                  </a:lnTo>
                  <a:lnTo>
                    <a:pt x="121227" y="1427018"/>
                  </a:lnTo>
                  <a:close/>
                </a:path>
              </a:pathLst>
            </a:custGeom>
            <a:solidFill>
              <a:srgbClr val="28478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23" name="Google Shape;223;p42"/>
            <p:cNvSpPr/>
            <p:nvPr/>
          </p:nvSpPr>
          <p:spPr>
            <a:xfrm flipH="1">
              <a:off x="8573931" y="5282004"/>
              <a:ext cx="8092259" cy="1447800"/>
            </a:xfrm>
            <a:custGeom>
              <a:rect b="b" l="l" r="r" t="t"/>
              <a:pathLst>
                <a:path extrusionOk="0" h="1447800" w="7933587">
                  <a:moveTo>
                    <a:pt x="7933587" y="0"/>
                  </a:moveTo>
                  <a:lnTo>
                    <a:pt x="6134100" y="0"/>
                  </a:lnTo>
                  <a:lnTo>
                    <a:pt x="6128986" y="0"/>
                  </a:lnTo>
                  <a:lnTo>
                    <a:pt x="723900" y="0"/>
                  </a:lnTo>
                  <a:cubicBezTo>
                    <a:pt x="324101" y="0"/>
                    <a:pt x="0" y="324101"/>
                    <a:pt x="0" y="723900"/>
                  </a:cubicBezTo>
                  <a:cubicBezTo>
                    <a:pt x="0" y="1123699"/>
                    <a:pt x="324101" y="1447800"/>
                    <a:pt x="723900" y="1447800"/>
                  </a:cubicBezTo>
                  <a:lnTo>
                    <a:pt x="6128986" y="1447800"/>
                  </a:lnTo>
                  <a:lnTo>
                    <a:pt x="6134100" y="1447800"/>
                  </a:lnTo>
                  <a:lnTo>
                    <a:pt x="7933587" y="1447800"/>
                  </a:lnTo>
                  <a:close/>
                </a:path>
              </a:pathLst>
            </a:custGeom>
            <a:solidFill>
              <a:srgbClr val="2038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grpSp>
      <p:grpSp>
        <p:nvGrpSpPr>
          <p:cNvPr id="224" name="Google Shape;224;p42"/>
          <p:cNvGrpSpPr/>
          <p:nvPr/>
        </p:nvGrpSpPr>
        <p:grpSpPr>
          <a:xfrm>
            <a:off x="2725234" y="1757725"/>
            <a:ext cx="5152866" cy="646768"/>
            <a:chOff x="3587531" y="1743300"/>
            <a:chExt cx="3909314" cy="550207"/>
          </a:xfrm>
        </p:grpSpPr>
        <p:sp>
          <p:nvSpPr>
            <p:cNvPr id="225" name="Google Shape;225;p42"/>
            <p:cNvSpPr/>
            <p:nvPr/>
          </p:nvSpPr>
          <p:spPr>
            <a:xfrm flipH="1">
              <a:off x="3587531" y="1743300"/>
              <a:ext cx="883500" cy="550200"/>
            </a:xfrm>
            <a:prstGeom prst="rtTriangle">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2"/>
            <p:cNvSpPr/>
            <p:nvPr/>
          </p:nvSpPr>
          <p:spPr>
            <a:xfrm flipH="1">
              <a:off x="4462248" y="1743342"/>
              <a:ext cx="3034597" cy="550164"/>
            </a:xfrm>
            <a:custGeom>
              <a:rect b="b" l="l" r="r" t="t"/>
              <a:pathLst>
                <a:path extrusionOk="0" h="1447801" w="7933587">
                  <a:moveTo>
                    <a:pt x="7933587" y="0"/>
                  </a:moveTo>
                  <a:lnTo>
                    <a:pt x="6128986" y="0"/>
                  </a:lnTo>
                  <a:lnTo>
                    <a:pt x="6128986" y="1"/>
                  </a:lnTo>
                  <a:lnTo>
                    <a:pt x="723900" y="1"/>
                  </a:lnTo>
                  <a:cubicBezTo>
                    <a:pt x="324101" y="1"/>
                    <a:pt x="0" y="324102"/>
                    <a:pt x="0" y="723901"/>
                  </a:cubicBezTo>
                  <a:cubicBezTo>
                    <a:pt x="0" y="1123700"/>
                    <a:pt x="324101" y="1447801"/>
                    <a:pt x="723900" y="1447801"/>
                  </a:cubicBezTo>
                  <a:lnTo>
                    <a:pt x="6134100" y="1447801"/>
                  </a:lnTo>
                  <a:lnTo>
                    <a:pt x="6134119" y="1447800"/>
                  </a:lnTo>
                  <a:lnTo>
                    <a:pt x="7933587" y="1447800"/>
                  </a:lnTo>
                  <a:close/>
                </a:path>
              </a:pathLst>
            </a:custGeom>
            <a:solidFill>
              <a:srgbClr val="CCCCCC"/>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Montserrat"/>
                <a:ea typeface="Montserrat"/>
                <a:cs typeface="Montserrat"/>
                <a:sym typeface="Montserrat"/>
              </a:endParaRPr>
            </a:p>
          </p:txBody>
        </p:sp>
      </p:grpSp>
      <p:sp>
        <p:nvSpPr>
          <p:cNvPr id="227" name="Google Shape;227;p42"/>
          <p:cNvSpPr/>
          <p:nvPr/>
        </p:nvSpPr>
        <p:spPr>
          <a:xfrm>
            <a:off x="831275" y="1661252"/>
            <a:ext cx="2184000" cy="2184000"/>
          </a:xfrm>
          <a:prstGeom prst="ellipse">
            <a:avLst/>
          </a:prstGeom>
          <a:solidFill>
            <a:schemeClr val="lt1"/>
          </a:solidFill>
          <a:ln cap="flat" cmpd="sng" w="63500">
            <a:solidFill>
              <a:srgbClr val="FF9900"/>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28" name="Google Shape;228;p42"/>
          <p:cNvSpPr txBox="1"/>
          <p:nvPr/>
        </p:nvSpPr>
        <p:spPr>
          <a:xfrm flipH="1">
            <a:off x="4014422" y="1932440"/>
            <a:ext cx="4119900" cy="297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700">
                <a:solidFill>
                  <a:srgbClr val="FFFFFF"/>
                </a:solidFill>
                <a:latin typeface="Roboto"/>
                <a:ea typeface="Roboto"/>
                <a:cs typeface="Roboto"/>
                <a:sym typeface="Roboto"/>
              </a:rPr>
              <a:t>1. </a:t>
            </a:r>
            <a:r>
              <a:rPr b="1" lang="en" sz="1700">
                <a:solidFill>
                  <a:srgbClr val="FFFFFF"/>
                </a:solidFill>
                <a:latin typeface="Roboto"/>
                <a:ea typeface="Roboto"/>
                <a:cs typeface="Roboto"/>
                <a:sym typeface="Roboto"/>
              </a:rPr>
              <a:t>Consumption cutting</a:t>
            </a:r>
            <a:endParaRPr b="1" sz="1700">
              <a:solidFill>
                <a:srgbClr val="FFFFFF"/>
              </a:solidFill>
              <a:latin typeface="Roboto"/>
              <a:ea typeface="Roboto"/>
              <a:cs typeface="Roboto"/>
              <a:sym typeface="Roboto"/>
            </a:endParaRPr>
          </a:p>
          <a:p>
            <a:pPr indent="0" lvl="0" marL="0" marR="0" rtl="0" algn="l">
              <a:spcBef>
                <a:spcPts val="0"/>
              </a:spcBef>
              <a:spcAft>
                <a:spcPts val="0"/>
              </a:spcAft>
              <a:buNone/>
            </a:pPr>
            <a:r>
              <a:t/>
            </a:r>
            <a:endParaRPr b="1" sz="1600">
              <a:solidFill>
                <a:srgbClr val="FFFFFF"/>
              </a:solidFill>
              <a:latin typeface="Montserrat"/>
              <a:ea typeface="Montserrat"/>
              <a:cs typeface="Montserrat"/>
              <a:sym typeface="Montserrat"/>
            </a:endParaRPr>
          </a:p>
        </p:txBody>
      </p:sp>
      <p:sp>
        <p:nvSpPr>
          <p:cNvPr id="229" name="Google Shape;229;p42"/>
          <p:cNvSpPr txBox="1"/>
          <p:nvPr/>
        </p:nvSpPr>
        <p:spPr>
          <a:xfrm flipH="1">
            <a:off x="1119133" y="3050713"/>
            <a:ext cx="1608300" cy="4818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1600">
                <a:solidFill>
                  <a:srgbClr val="203864"/>
                </a:solidFill>
                <a:latin typeface="Montserrat"/>
                <a:ea typeface="Montserrat"/>
                <a:cs typeface="Montserrat"/>
                <a:sym typeface="Montserrat"/>
              </a:rPr>
              <a:t>Cost Savings</a:t>
            </a:r>
            <a:endParaRPr b="1" sz="1600">
              <a:solidFill>
                <a:srgbClr val="203864"/>
              </a:solidFill>
              <a:latin typeface="Montserrat"/>
              <a:ea typeface="Montserrat"/>
              <a:cs typeface="Montserrat"/>
              <a:sym typeface="Montserrat"/>
            </a:endParaRPr>
          </a:p>
        </p:txBody>
      </p:sp>
      <p:sp>
        <p:nvSpPr>
          <p:cNvPr id="230" name="Google Shape;230;p42"/>
          <p:cNvSpPr txBox="1"/>
          <p:nvPr/>
        </p:nvSpPr>
        <p:spPr>
          <a:xfrm flipH="1">
            <a:off x="4014422" y="2652038"/>
            <a:ext cx="3603600" cy="2973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700">
                <a:solidFill>
                  <a:srgbClr val="FFFFFF"/>
                </a:solidFill>
                <a:latin typeface="Roboto"/>
                <a:ea typeface="Roboto"/>
                <a:cs typeface="Roboto"/>
                <a:sym typeface="Roboto"/>
              </a:rPr>
              <a:t>2. </a:t>
            </a:r>
            <a:r>
              <a:rPr b="1" lang="en" sz="1700">
                <a:solidFill>
                  <a:srgbClr val="FFFFFF"/>
                </a:solidFill>
                <a:latin typeface="Roboto"/>
                <a:ea typeface="Roboto"/>
                <a:cs typeface="Roboto"/>
                <a:sym typeface="Roboto"/>
              </a:rPr>
              <a:t>Energy audit</a:t>
            </a:r>
            <a:endParaRPr b="1" sz="1700">
              <a:solidFill>
                <a:srgbClr val="FFFFFF"/>
              </a:solidFill>
              <a:latin typeface="Roboto"/>
              <a:ea typeface="Roboto"/>
              <a:cs typeface="Roboto"/>
              <a:sym typeface="Roboto"/>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600">
              <a:solidFill>
                <a:srgbClr val="FFFFFF"/>
              </a:solidFill>
              <a:latin typeface="Montserrat"/>
              <a:ea typeface="Montserrat"/>
              <a:cs typeface="Montserrat"/>
              <a:sym typeface="Montserrat"/>
            </a:endParaRPr>
          </a:p>
        </p:txBody>
      </p:sp>
      <p:sp>
        <p:nvSpPr>
          <p:cNvPr id="231" name="Google Shape;231;p42"/>
          <p:cNvSpPr txBox="1"/>
          <p:nvPr/>
        </p:nvSpPr>
        <p:spPr>
          <a:xfrm flipH="1">
            <a:off x="4014422" y="3261170"/>
            <a:ext cx="4308600" cy="6075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b="1" lang="en" sz="1700">
                <a:solidFill>
                  <a:srgbClr val="FFFFFF"/>
                </a:solidFill>
                <a:latin typeface="Roboto"/>
                <a:ea typeface="Roboto"/>
                <a:cs typeface="Roboto"/>
                <a:sym typeface="Roboto"/>
              </a:rPr>
              <a:t>3. Power r</a:t>
            </a:r>
            <a:r>
              <a:rPr b="1" lang="en" sz="1700">
                <a:solidFill>
                  <a:srgbClr val="FFFFFF"/>
                </a:solidFill>
                <a:latin typeface="Roboto"/>
                <a:ea typeface="Roboto"/>
                <a:cs typeface="Roboto"/>
                <a:sym typeface="Roboto"/>
              </a:rPr>
              <a:t>ecycling</a:t>
            </a:r>
            <a:endParaRPr b="1" sz="1700">
              <a:solidFill>
                <a:srgbClr val="FFFFFF"/>
              </a:solidFill>
              <a:latin typeface="Roboto"/>
              <a:ea typeface="Roboto"/>
              <a:cs typeface="Roboto"/>
              <a:sym typeface="Roboto"/>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3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b="1" sz="1600">
              <a:solidFill>
                <a:srgbClr val="FFFFFF"/>
              </a:solidFill>
              <a:latin typeface="Montserrat"/>
              <a:ea typeface="Montserrat"/>
              <a:cs typeface="Montserrat"/>
              <a:sym typeface="Montserrat"/>
            </a:endParaRPr>
          </a:p>
        </p:txBody>
      </p:sp>
      <p:grpSp>
        <p:nvGrpSpPr>
          <p:cNvPr descr="Lights On" id="232" name="Google Shape;232;p42"/>
          <p:cNvGrpSpPr/>
          <p:nvPr/>
        </p:nvGrpSpPr>
        <p:grpSpPr>
          <a:xfrm>
            <a:off x="1414024" y="1958410"/>
            <a:ext cx="1018344" cy="1033844"/>
            <a:chOff x="9525000" y="1668924"/>
            <a:chExt cx="759618" cy="822273"/>
          </a:xfrm>
        </p:grpSpPr>
        <p:sp>
          <p:nvSpPr>
            <p:cNvPr id="233" name="Google Shape;233;p42"/>
            <p:cNvSpPr/>
            <p:nvPr/>
          </p:nvSpPr>
          <p:spPr>
            <a:xfrm>
              <a:off x="9795300" y="2343217"/>
              <a:ext cx="218836" cy="54902"/>
            </a:xfrm>
            <a:custGeom>
              <a:rect b="b" l="l" r="r" t="t"/>
              <a:pathLst>
                <a:path extrusionOk="0" h="54902" w="218836">
                  <a:moveTo>
                    <a:pt x="191386" y="0"/>
                  </a:moveTo>
                  <a:lnTo>
                    <a:pt x="27451" y="0"/>
                  </a:lnTo>
                  <a:cubicBezTo>
                    <a:pt x="12290" y="0"/>
                    <a:pt x="0" y="12290"/>
                    <a:pt x="0" y="27451"/>
                  </a:cubicBezTo>
                  <a:cubicBezTo>
                    <a:pt x="0" y="42612"/>
                    <a:pt x="12290" y="54902"/>
                    <a:pt x="27451" y="54902"/>
                  </a:cubicBezTo>
                  <a:lnTo>
                    <a:pt x="191386" y="54902"/>
                  </a:lnTo>
                  <a:cubicBezTo>
                    <a:pt x="206547" y="54902"/>
                    <a:pt x="218837" y="42612"/>
                    <a:pt x="218837" y="27451"/>
                  </a:cubicBezTo>
                  <a:cubicBezTo>
                    <a:pt x="218837" y="12290"/>
                    <a:pt x="206547" y="0"/>
                    <a:pt x="191386" y="0"/>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4" name="Google Shape;234;p42"/>
            <p:cNvSpPr/>
            <p:nvPr/>
          </p:nvSpPr>
          <p:spPr>
            <a:xfrm>
              <a:off x="9845249" y="2436219"/>
              <a:ext cx="118938" cy="54978"/>
            </a:xfrm>
            <a:custGeom>
              <a:rect b="b" l="l" r="r" t="t"/>
              <a:pathLst>
                <a:path extrusionOk="0" h="54978" w="118938">
                  <a:moveTo>
                    <a:pt x="59474" y="54978"/>
                  </a:moveTo>
                  <a:cubicBezTo>
                    <a:pt x="90605" y="54974"/>
                    <a:pt x="116498" y="31034"/>
                    <a:pt x="118939" y="0"/>
                  </a:cubicBezTo>
                  <a:lnTo>
                    <a:pt x="0" y="0"/>
                  </a:lnTo>
                  <a:cubicBezTo>
                    <a:pt x="2441" y="31038"/>
                    <a:pt x="28341" y="54979"/>
                    <a:pt x="59474" y="54978"/>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5" name="Google Shape;235;p42"/>
            <p:cNvSpPr/>
            <p:nvPr/>
          </p:nvSpPr>
          <p:spPr>
            <a:xfrm>
              <a:off x="9666827" y="1811075"/>
              <a:ext cx="475764" cy="494052"/>
            </a:xfrm>
            <a:custGeom>
              <a:rect b="b" l="l" r="r" t="t"/>
              <a:pathLst>
                <a:path extrusionOk="0" h="494052" w="475764">
                  <a:moveTo>
                    <a:pt x="475764" y="243364"/>
                  </a:moveTo>
                  <a:lnTo>
                    <a:pt x="475764" y="235134"/>
                  </a:lnTo>
                  <a:cubicBezTo>
                    <a:pt x="473390" y="105206"/>
                    <a:pt x="367843" y="872"/>
                    <a:pt x="237896" y="0"/>
                  </a:cubicBezTo>
                  <a:lnTo>
                    <a:pt x="237896" y="0"/>
                  </a:lnTo>
                  <a:cubicBezTo>
                    <a:pt x="107940" y="862"/>
                    <a:pt x="2379" y="105197"/>
                    <a:pt x="0" y="235134"/>
                  </a:cubicBezTo>
                  <a:lnTo>
                    <a:pt x="0" y="243364"/>
                  </a:lnTo>
                  <a:cubicBezTo>
                    <a:pt x="888" y="271543"/>
                    <a:pt x="6487" y="299376"/>
                    <a:pt x="16564" y="325707"/>
                  </a:cubicBezTo>
                  <a:cubicBezTo>
                    <a:pt x="26207" y="350556"/>
                    <a:pt x="40210" y="373484"/>
                    <a:pt x="57912" y="393411"/>
                  </a:cubicBezTo>
                  <a:cubicBezTo>
                    <a:pt x="79686" y="417224"/>
                    <a:pt x="103565" y="463401"/>
                    <a:pt x="113633" y="483899"/>
                  </a:cubicBezTo>
                  <a:cubicBezTo>
                    <a:pt x="116719" y="490118"/>
                    <a:pt x="123063" y="494052"/>
                    <a:pt x="130007" y="494052"/>
                  </a:cubicBezTo>
                  <a:lnTo>
                    <a:pt x="345758" y="494052"/>
                  </a:lnTo>
                  <a:cubicBezTo>
                    <a:pt x="352702" y="494049"/>
                    <a:pt x="359048" y="490117"/>
                    <a:pt x="362141" y="483899"/>
                  </a:cubicBezTo>
                  <a:cubicBezTo>
                    <a:pt x="372199" y="463410"/>
                    <a:pt x="396078" y="417224"/>
                    <a:pt x="417852" y="393411"/>
                  </a:cubicBezTo>
                  <a:cubicBezTo>
                    <a:pt x="435554" y="373484"/>
                    <a:pt x="449557" y="350556"/>
                    <a:pt x="459200" y="325707"/>
                  </a:cubicBezTo>
                  <a:cubicBezTo>
                    <a:pt x="469274" y="299375"/>
                    <a:pt x="474872" y="271543"/>
                    <a:pt x="475764" y="243364"/>
                  </a:cubicBezTo>
                  <a:close/>
                  <a:moveTo>
                    <a:pt x="420872" y="242411"/>
                  </a:moveTo>
                  <a:cubicBezTo>
                    <a:pt x="420044" y="264341"/>
                    <a:pt x="415617" y="285984"/>
                    <a:pt x="407765" y="306476"/>
                  </a:cubicBezTo>
                  <a:cubicBezTo>
                    <a:pt x="400507" y="324944"/>
                    <a:pt x="390036" y="341981"/>
                    <a:pt x="376838" y="356797"/>
                  </a:cubicBezTo>
                  <a:cubicBezTo>
                    <a:pt x="355867" y="382075"/>
                    <a:pt x="337907" y="409705"/>
                    <a:pt x="323317" y="439131"/>
                  </a:cubicBezTo>
                  <a:lnTo>
                    <a:pt x="152419" y="439131"/>
                  </a:lnTo>
                  <a:cubicBezTo>
                    <a:pt x="137832" y="409704"/>
                    <a:pt x="119871" y="382073"/>
                    <a:pt x="98898" y="356797"/>
                  </a:cubicBezTo>
                  <a:cubicBezTo>
                    <a:pt x="85698" y="341983"/>
                    <a:pt x="75230" y="324945"/>
                    <a:pt x="67980" y="306476"/>
                  </a:cubicBezTo>
                  <a:cubicBezTo>
                    <a:pt x="60133" y="285990"/>
                    <a:pt x="55712" y="264352"/>
                    <a:pt x="54893" y="242430"/>
                  </a:cubicBezTo>
                  <a:lnTo>
                    <a:pt x="54893" y="235572"/>
                  </a:lnTo>
                  <a:cubicBezTo>
                    <a:pt x="56741" y="135665"/>
                    <a:pt x="137954" y="55476"/>
                    <a:pt x="237877" y="54893"/>
                  </a:cubicBezTo>
                  <a:lnTo>
                    <a:pt x="237877" y="54893"/>
                  </a:lnTo>
                  <a:cubicBezTo>
                    <a:pt x="337808" y="55471"/>
                    <a:pt x="419024" y="135676"/>
                    <a:pt x="420853" y="235591"/>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6" name="Google Shape;236;p42"/>
            <p:cNvSpPr/>
            <p:nvPr/>
          </p:nvSpPr>
          <p:spPr>
            <a:xfrm>
              <a:off x="9887540" y="1668924"/>
              <a:ext cx="38100" cy="104775"/>
            </a:xfrm>
            <a:custGeom>
              <a:rect b="b" l="l" r="r" t="t"/>
              <a:pathLst>
                <a:path extrusionOk="0" h="104775" w="38100">
                  <a:moveTo>
                    <a:pt x="19050" y="104775"/>
                  </a:moveTo>
                  <a:cubicBezTo>
                    <a:pt x="29571" y="104775"/>
                    <a:pt x="38100" y="96246"/>
                    <a:pt x="38100" y="85725"/>
                  </a:cubicBezTo>
                  <a:lnTo>
                    <a:pt x="38100" y="19050"/>
                  </a:lnTo>
                  <a:cubicBezTo>
                    <a:pt x="38100" y="8529"/>
                    <a:pt x="29571" y="0"/>
                    <a:pt x="19050" y="0"/>
                  </a:cubicBezTo>
                  <a:cubicBezTo>
                    <a:pt x="8529" y="0"/>
                    <a:pt x="0" y="8529"/>
                    <a:pt x="0" y="19050"/>
                  </a:cubicBezTo>
                  <a:lnTo>
                    <a:pt x="0" y="85725"/>
                  </a:lnTo>
                  <a:cubicBezTo>
                    <a:pt x="0" y="96246"/>
                    <a:pt x="8529" y="104775"/>
                    <a:pt x="19050" y="104775"/>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7" name="Google Shape;237;p42"/>
            <p:cNvSpPr/>
            <p:nvPr/>
          </p:nvSpPr>
          <p:spPr>
            <a:xfrm>
              <a:off x="9627970" y="1778047"/>
              <a:ext cx="85287" cy="85287"/>
            </a:xfrm>
            <a:custGeom>
              <a:rect b="b" l="l" r="r" t="t"/>
              <a:pathLst>
                <a:path extrusionOk="0" h="85287" w="85287">
                  <a:moveTo>
                    <a:pt x="52535" y="79471"/>
                  </a:moveTo>
                  <a:cubicBezTo>
                    <a:pt x="59844" y="87039"/>
                    <a:pt x="71904" y="87249"/>
                    <a:pt x="79471" y="79940"/>
                  </a:cubicBezTo>
                  <a:cubicBezTo>
                    <a:pt x="87039" y="72631"/>
                    <a:pt x="87249" y="60571"/>
                    <a:pt x="79940" y="53003"/>
                  </a:cubicBezTo>
                  <a:cubicBezTo>
                    <a:pt x="79787" y="52844"/>
                    <a:pt x="79630" y="52688"/>
                    <a:pt x="79471" y="52535"/>
                  </a:cubicBezTo>
                  <a:lnTo>
                    <a:pt x="32285" y="5348"/>
                  </a:lnTo>
                  <a:cubicBezTo>
                    <a:pt x="24717" y="-1962"/>
                    <a:pt x="12657" y="-1752"/>
                    <a:pt x="5348" y="5816"/>
                  </a:cubicBezTo>
                  <a:cubicBezTo>
                    <a:pt x="-1783" y="13198"/>
                    <a:pt x="-1783" y="24903"/>
                    <a:pt x="5348" y="32285"/>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8" name="Google Shape;238;p42"/>
            <p:cNvSpPr/>
            <p:nvPr/>
          </p:nvSpPr>
          <p:spPr>
            <a:xfrm>
              <a:off x="10100447" y="1781935"/>
              <a:ext cx="84709" cy="84737"/>
            </a:xfrm>
            <a:custGeom>
              <a:rect b="b" l="l" r="r" t="t"/>
              <a:pathLst>
                <a:path extrusionOk="0" h="84737" w="84709">
                  <a:moveTo>
                    <a:pt x="19017" y="84737"/>
                  </a:moveTo>
                  <a:cubicBezTo>
                    <a:pt x="24069" y="84736"/>
                    <a:pt x="28914" y="82728"/>
                    <a:pt x="32485" y="79156"/>
                  </a:cubicBezTo>
                  <a:lnTo>
                    <a:pt x="79625" y="32007"/>
                  </a:lnTo>
                  <a:cubicBezTo>
                    <a:pt x="86781" y="24294"/>
                    <a:pt x="86329" y="12241"/>
                    <a:pt x="78616" y="5085"/>
                  </a:cubicBezTo>
                  <a:cubicBezTo>
                    <a:pt x="71303" y="-1700"/>
                    <a:pt x="59994" y="-1694"/>
                    <a:pt x="52688" y="5099"/>
                  </a:cubicBezTo>
                  <a:lnTo>
                    <a:pt x="5577" y="52219"/>
                  </a:lnTo>
                  <a:cubicBezTo>
                    <a:pt x="-1861" y="59660"/>
                    <a:pt x="-1859" y="71721"/>
                    <a:pt x="5581" y="79159"/>
                  </a:cubicBezTo>
                  <a:cubicBezTo>
                    <a:pt x="9153" y="82730"/>
                    <a:pt x="13996" y="84736"/>
                    <a:pt x="19046" y="84737"/>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39" name="Google Shape;239;p42"/>
            <p:cNvSpPr/>
            <p:nvPr/>
          </p:nvSpPr>
          <p:spPr>
            <a:xfrm>
              <a:off x="9525000" y="2026111"/>
              <a:ext cx="104775" cy="38100"/>
            </a:xfrm>
            <a:custGeom>
              <a:rect b="b" l="l" r="r" t="t"/>
              <a:pathLst>
                <a:path extrusionOk="0" h="38100" w="104775">
                  <a:moveTo>
                    <a:pt x="85725" y="0"/>
                  </a:moveTo>
                  <a:lnTo>
                    <a:pt x="19050" y="0"/>
                  </a:lnTo>
                  <a:cubicBezTo>
                    <a:pt x="8529" y="0"/>
                    <a:pt x="0" y="8529"/>
                    <a:pt x="0" y="19050"/>
                  </a:cubicBezTo>
                  <a:cubicBezTo>
                    <a:pt x="0" y="29571"/>
                    <a:pt x="8529" y="38100"/>
                    <a:pt x="19050" y="38100"/>
                  </a:cubicBezTo>
                  <a:lnTo>
                    <a:pt x="85725" y="38100"/>
                  </a:lnTo>
                  <a:cubicBezTo>
                    <a:pt x="96246" y="38100"/>
                    <a:pt x="104775" y="29571"/>
                    <a:pt x="104775" y="19050"/>
                  </a:cubicBezTo>
                  <a:cubicBezTo>
                    <a:pt x="104775" y="8529"/>
                    <a:pt x="96246" y="0"/>
                    <a:pt x="85725" y="0"/>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40" name="Google Shape;240;p42"/>
            <p:cNvSpPr/>
            <p:nvPr/>
          </p:nvSpPr>
          <p:spPr>
            <a:xfrm>
              <a:off x="9627197" y="2226378"/>
              <a:ext cx="86022" cy="86040"/>
            </a:xfrm>
            <a:custGeom>
              <a:rect b="b" l="l" r="r" t="t"/>
              <a:pathLst>
                <a:path extrusionOk="0" h="86040" w="86022">
                  <a:moveTo>
                    <a:pt x="53308" y="5816"/>
                  </a:moveTo>
                  <a:lnTo>
                    <a:pt x="6159" y="52965"/>
                  </a:lnTo>
                  <a:cubicBezTo>
                    <a:pt x="-1587" y="60084"/>
                    <a:pt x="-2095" y="72136"/>
                    <a:pt x="5025" y="79881"/>
                  </a:cubicBezTo>
                  <a:cubicBezTo>
                    <a:pt x="12144" y="87628"/>
                    <a:pt x="24195" y="88136"/>
                    <a:pt x="31941" y="81017"/>
                  </a:cubicBezTo>
                  <a:cubicBezTo>
                    <a:pt x="32329" y="80660"/>
                    <a:pt x="32702" y="80288"/>
                    <a:pt x="33058" y="79901"/>
                  </a:cubicBezTo>
                  <a:lnTo>
                    <a:pt x="80207" y="32752"/>
                  </a:lnTo>
                  <a:cubicBezTo>
                    <a:pt x="87774" y="25443"/>
                    <a:pt x="87984" y="13383"/>
                    <a:pt x="80675" y="5816"/>
                  </a:cubicBezTo>
                  <a:cubicBezTo>
                    <a:pt x="73366" y="-1752"/>
                    <a:pt x="61306" y="-1961"/>
                    <a:pt x="53738" y="5347"/>
                  </a:cubicBezTo>
                  <a:cubicBezTo>
                    <a:pt x="53579" y="5501"/>
                    <a:pt x="53423" y="5657"/>
                    <a:pt x="53270" y="5816"/>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41" name="Google Shape;241;p42"/>
            <p:cNvSpPr/>
            <p:nvPr/>
          </p:nvSpPr>
          <p:spPr>
            <a:xfrm>
              <a:off x="10099931" y="2222505"/>
              <a:ext cx="85517" cy="85502"/>
            </a:xfrm>
            <a:custGeom>
              <a:rect b="b" l="l" r="r" t="t"/>
              <a:pathLst>
                <a:path extrusionOk="0" h="85502" w="85517">
                  <a:moveTo>
                    <a:pt x="33002" y="6078"/>
                  </a:moveTo>
                  <a:cubicBezTo>
                    <a:pt x="25838" y="-1626"/>
                    <a:pt x="13784" y="-2065"/>
                    <a:pt x="6078" y="5098"/>
                  </a:cubicBezTo>
                  <a:cubicBezTo>
                    <a:pt x="-1626" y="12262"/>
                    <a:pt x="-2066" y="24316"/>
                    <a:pt x="5099" y="32022"/>
                  </a:cubicBezTo>
                  <a:cubicBezTo>
                    <a:pt x="5418" y="32365"/>
                    <a:pt x="5750" y="32696"/>
                    <a:pt x="6094" y="33015"/>
                  </a:cubicBezTo>
                  <a:lnTo>
                    <a:pt x="53233" y="80154"/>
                  </a:lnTo>
                  <a:cubicBezTo>
                    <a:pt x="60800" y="87464"/>
                    <a:pt x="72860" y="87254"/>
                    <a:pt x="80169" y="79686"/>
                  </a:cubicBezTo>
                  <a:cubicBezTo>
                    <a:pt x="87300" y="72304"/>
                    <a:pt x="87300" y="60600"/>
                    <a:pt x="80169" y="53218"/>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242" name="Google Shape;242;p42"/>
            <p:cNvSpPr/>
            <p:nvPr/>
          </p:nvSpPr>
          <p:spPr>
            <a:xfrm>
              <a:off x="10179843" y="2025463"/>
              <a:ext cx="104775" cy="38100"/>
            </a:xfrm>
            <a:custGeom>
              <a:rect b="b" l="l" r="r" t="t"/>
              <a:pathLst>
                <a:path extrusionOk="0" h="38100" w="104775">
                  <a:moveTo>
                    <a:pt x="85725" y="0"/>
                  </a:moveTo>
                  <a:lnTo>
                    <a:pt x="19050" y="0"/>
                  </a:lnTo>
                  <a:cubicBezTo>
                    <a:pt x="8529" y="0"/>
                    <a:pt x="0" y="8529"/>
                    <a:pt x="0" y="19050"/>
                  </a:cubicBezTo>
                  <a:cubicBezTo>
                    <a:pt x="0" y="29571"/>
                    <a:pt x="8529" y="38100"/>
                    <a:pt x="19050" y="38100"/>
                  </a:cubicBezTo>
                  <a:lnTo>
                    <a:pt x="85725" y="38100"/>
                  </a:lnTo>
                  <a:cubicBezTo>
                    <a:pt x="96246" y="38100"/>
                    <a:pt x="104775" y="29571"/>
                    <a:pt x="104775" y="19050"/>
                  </a:cubicBezTo>
                  <a:cubicBezTo>
                    <a:pt x="104775" y="8529"/>
                    <a:pt x="96246" y="0"/>
                    <a:pt x="85725" y="0"/>
                  </a:cubicBezTo>
                  <a:close/>
                </a:path>
              </a:pathLst>
            </a:custGeom>
            <a:solidFill>
              <a:srgbClr val="FF99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pic>
        <p:nvPicPr>
          <p:cNvPr id="461" name="Google Shape;461;p60"/>
          <p:cNvPicPr preferRelativeResize="0"/>
          <p:nvPr/>
        </p:nvPicPr>
        <p:blipFill rotWithShape="1">
          <a:blip r:embed="rId3">
            <a:alphaModFix/>
          </a:blip>
          <a:srcRect b="19601" l="0" r="0" t="0"/>
          <a:stretch/>
        </p:blipFill>
        <p:spPr>
          <a:xfrm>
            <a:off x="2412225" y="0"/>
            <a:ext cx="4304000" cy="48920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5" name="Shape 465"/>
        <p:cNvGrpSpPr/>
        <p:nvPr/>
      </p:nvGrpSpPr>
      <p:grpSpPr>
        <a:xfrm>
          <a:off x="0" y="0"/>
          <a:ext cx="0" cy="0"/>
          <a:chOff x="0" y="0"/>
          <a:chExt cx="0" cy="0"/>
        </a:xfrm>
      </p:grpSpPr>
      <p:sp>
        <p:nvSpPr>
          <p:cNvPr id="466" name="Google Shape;466;p61"/>
          <p:cNvSpPr txBox="1"/>
          <p:nvPr>
            <p:ph type="title"/>
          </p:nvPr>
        </p:nvSpPr>
        <p:spPr>
          <a:xfrm>
            <a:off x="172675" y="1783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Use Cases</a:t>
            </a:r>
            <a:endParaRPr b="1" sz="2200"/>
          </a:p>
        </p:txBody>
      </p:sp>
      <p:graphicFrame>
        <p:nvGraphicFramePr>
          <p:cNvPr id="467" name="Google Shape;467;p61"/>
          <p:cNvGraphicFramePr/>
          <p:nvPr/>
        </p:nvGraphicFramePr>
        <p:xfrm>
          <a:off x="715000" y="786100"/>
          <a:ext cx="3000000" cy="3000000"/>
        </p:xfrm>
        <a:graphic>
          <a:graphicData uri="http://schemas.openxmlformats.org/drawingml/2006/table">
            <a:tbl>
              <a:tblPr>
                <a:noFill/>
                <a:tableStyleId>{41710462-69C1-4122-B37D-D37E6D3ADEB5}</a:tableStyleId>
              </a:tblPr>
              <a:tblGrid>
                <a:gridCol w="1297750"/>
                <a:gridCol w="1297750"/>
                <a:gridCol w="1661650"/>
                <a:gridCol w="933850"/>
                <a:gridCol w="1297750"/>
                <a:gridCol w="1297750"/>
              </a:tblGrid>
              <a:tr h="1085625">
                <a:tc>
                  <a:txBody>
                    <a:bodyPr/>
                    <a:lstStyle/>
                    <a:p>
                      <a:pPr indent="0" lvl="0" marL="0" rtl="0" algn="l">
                        <a:spcBef>
                          <a:spcPts val="0"/>
                        </a:spcBef>
                        <a:spcAft>
                          <a:spcPts val="0"/>
                        </a:spcAft>
                        <a:buNone/>
                      </a:pPr>
                      <a:r>
                        <a:rPr b="1" lang="en"/>
                        <a:t>Models</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Operating Hours</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Hourly Consumption</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Peak Shaving Rate</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Peak Shaving Hours</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Annual Savings in Mexican Pesos</a:t>
                      </a:r>
                      <a:endParaRPr b="1"/>
                    </a:p>
                  </a:txBody>
                  <a:tcPr marT="91425" marB="91425" marR="91425" marL="91425">
                    <a:lnB cap="flat" cmpd="sng" w="9525">
                      <a:solidFill>
                        <a:srgbClr val="9E9E9E"/>
                      </a:solidFill>
                      <a:prstDash val="solid"/>
                      <a:round/>
                      <a:headEnd len="sm" w="sm" type="none"/>
                      <a:tailEnd len="sm" w="sm" type="none"/>
                    </a:lnB>
                  </a:tcPr>
                </a:tc>
              </a:tr>
              <a:tr h="530050">
                <a:tc>
                  <a:txBody>
                    <a:bodyPr/>
                    <a:lstStyle/>
                    <a:p>
                      <a:pPr indent="0" lvl="0" marL="0" rtl="0" algn="l">
                        <a:spcBef>
                          <a:spcPts val="0"/>
                        </a:spcBef>
                        <a:spcAft>
                          <a:spcPts val="0"/>
                        </a:spcAft>
                        <a:buNone/>
                      </a:pPr>
                      <a:r>
                        <a:rPr lang="en"/>
                        <a:t>Gatorade (Sports drink)</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0.778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953,101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30050">
                <a:tc>
                  <a:txBody>
                    <a:bodyPr/>
                    <a:lstStyle/>
                    <a:p>
                      <a:pPr indent="0" lvl="0" marL="0" rtl="0" algn="l">
                        <a:spcBef>
                          <a:spcPts val="0"/>
                        </a:spcBef>
                        <a:spcAft>
                          <a:spcPts val="0"/>
                        </a:spcAft>
                        <a:buNone/>
                      </a:pPr>
                      <a:r>
                        <a:rPr lang="en"/>
                        <a:t>Litoplas (store and bottled products for Nestle)</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0.714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0.65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925,735</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530050">
                <a:tc>
                  <a:txBody>
                    <a:bodyPr/>
                    <a:lstStyle/>
                    <a:p>
                      <a:pPr indent="0" lvl="0" marL="0" rtl="0" algn="l">
                        <a:spcBef>
                          <a:spcPts val="0"/>
                        </a:spcBef>
                        <a:spcAft>
                          <a:spcPts val="0"/>
                        </a:spcAft>
                        <a:buNone/>
                      </a:pPr>
                      <a:r>
                        <a:rPr lang="en"/>
                        <a:t>Teleflex (Medical )</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3.551 MW</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0.7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4,334,839</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1" name="Shape 471"/>
        <p:cNvGrpSpPr/>
        <p:nvPr/>
      </p:nvGrpSpPr>
      <p:grpSpPr>
        <a:xfrm>
          <a:off x="0" y="0"/>
          <a:ext cx="0" cy="0"/>
          <a:chOff x="0" y="0"/>
          <a:chExt cx="0" cy="0"/>
        </a:xfrm>
      </p:grpSpPr>
      <p:sp>
        <p:nvSpPr>
          <p:cNvPr id="472" name="Google Shape;472;p6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Model Comparison</a:t>
            </a:r>
            <a:endParaRPr b="1" sz="2200"/>
          </a:p>
        </p:txBody>
      </p:sp>
      <p:graphicFrame>
        <p:nvGraphicFramePr>
          <p:cNvPr id="473" name="Google Shape;473;p62"/>
          <p:cNvGraphicFramePr/>
          <p:nvPr/>
        </p:nvGraphicFramePr>
        <p:xfrm>
          <a:off x="952500" y="1648600"/>
          <a:ext cx="3000000" cy="3000000"/>
        </p:xfrm>
        <a:graphic>
          <a:graphicData uri="http://schemas.openxmlformats.org/drawingml/2006/table">
            <a:tbl>
              <a:tblPr>
                <a:noFill/>
                <a:tableStyleId>{41710462-69C1-4122-B37D-D37E6D3ADEB5}</a:tableStyleId>
              </a:tblPr>
              <a:tblGrid>
                <a:gridCol w="1809750"/>
                <a:gridCol w="1809750"/>
                <a:gridCol w="1809750"/>
                <a:gridCol w="1809750"/>
              </a:tblGrid>
              <a:tr h="361175">
                <a:tc>
                  <a:txBody>
                    <a:bodyPr/>
                    <a:lstStyle/>
                    <a:p>
                      <a:pPr indent="0" lvl="0" marL="0" rtl="0" algn="l">
                        <a:spcBef>
                          <a:spcPts val="0"/>
                        </a:spcBef>
                        <a:spcAft>
                          <a:spcPts val="0"/>
                        </a:spcAft>
                        <a:buNone/>
                      </a:pPr>
                      <a:r>
                        <a:rPr b="1" lang="en"/>
                        <a:t>Models</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ME</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MAE</a:t>
                      </a:r>
                      <a:endParaRPr b="1"/>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b="1" lang="en"/>
                        <a:t>MAPE</a:t>
                      </a:r>
                      <a:endParaRPr b="1"/>
                    </a:p>
                  </a:txBody>
                  <a:tcPr marT="91425" marB="91425" marR="91425" marL="91425">
                    <a:lnB cap="flat" cmpd="sng" w="9525">
                      <a:solidFill>
                        <a:srgbClr val="9E9E9E"/>
                      </a:solidFill>
                      <a:prstDash val="solid"/>
                      <a:round/>
                      <a:headEnd len="sm" w="sm" type="none"/>
                      <a:tailEnd len="sm" w="sm" type="none"/>
                    </a:lnB>
                  </a:tcPr>
                </a:tc>
              </a:tr>
              <a:tr h="361175">
                <a:tc>
                  <a:txBody>
                    <a:bodyPr/>
                    <a:lstStyle/>
                    <a:p>
                      <a:pPr indent="0" lvl="0" marL="0" rtl="0" algn="l">
                        <a:spcBef>
                          <a:spcPts val="0"/>
                        </a:spcBef>
                        <a:spcAft>
                          <a:spcPts val="0"/>
                        </a:spcAft>
                        <a:buNone/>
                      </a:pPr>
                      <a:r>
                        <a:rPr lang="en"/>
                        <a:t>Our ARNN Model</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-10.02</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112.54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24%</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61175">
                <a:tc>
                  <a:txBody>
                    <a:bodyPr/>
                    <a:lstStyle/>
                    <a:p>
                      <a:pPr indent="0" lvl="0" marL="0" rtl="0" algn="l">
                        <a:spcBef>
                          <a:spcPts val="0"/>
                        </a:spcBef>
                        <a:spcAft>
                          <a:spcPts val="0"/>
                        </a:spcAft>
                        <a:buNone/>
                      </a:pPr>
                      <a:r>
                        <a:rPr lang="en"/>
                        <a:t>Facebook Prophet</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-4.57</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148</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26%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61175">
                <a:tc>
                  <a:txBody>
                    <a:bodyPr/>
                    <a:lstStyle/>
                    <a:p>
                      <a:pPr indent="0" lvl="0" marL="0" rtl="0" algn="l">
                        <a:spcBef>
                          <a:spcPts val="0"/>
                        </a:spcBef>
                        <a:spcAft>
                          <a:spcPts val="0"/>
                        </a:spcAft>
                        <a:buNone/>
                      </a:pPr>
                      <a:r>
                        <a:rPr lang="en"/>
                        <a:t>Direct LSTM</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62.70</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187.26</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t>41%</a:t>
                      </a:r>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361175">
                <a:tc>
                  <a:txBody>
                    <a:bodyPr/>
                    <a:lstStyle/>
                    <a:p>
                      <a:pPr indent="0" lvl="0" marL="0" rtl="0" algn="l">
                        <a:spcBef>
                          <a:spcPts val="0"/>
                        </a:spcBef>
                        <a:spcAft>
                          <a:spcPts val="0"/>
                        </a:spcAft>
                        <a:buNone/>
                      </a:pPr>
                      <a:r>
                        <a:rPr lang="en"/>
                        <a:t>ARIMA</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-335.80</a:t>
                      </a:r>
                      <a:endParaRPr b="1"/>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335.80</a:t>
                      </a:r>
                      <a:endParaRPr/>
                    </a:p>
                  </a:txBody>
                  <a:tcPr marT="91425" marB="91425" marR="91425" marL="91425">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a:t>60%</a:t>
                      </a:r>
                      <a:endParaRPr/>
                    </a:p>
                  </a:txBody>
                  <a:tcPr marT="91425" marB="91425" marR="91425" marL="91425">
                    <a:lnT cap="flat" cmpd="sng" w="9525">
                      <a:solidFill>
                        <a:srgbClr val="9E9E9E"/>
                      </a:solidFill>
                      <a:prstDash val="solid"/>
                      <a:round/>
                      <a:headEnd len="sm" w="sm" type="none"/>
                      <a:tailEnd len="sm" w="sm" type="none"/>
                    </a:lnT>
                  </a:tcPr>
                </a:tc>
              </a:tr>
              <a:tr h="417500">
                <a:tc>
                  <a:txBody>
                    <a:bodyPr/>
                    <a:lstStyle/>
                    <a:p>
                      <a:pPr indent="0" lvl="0" marL="0" rtl="0" algn="l">
                        <a:spcBef>
                          <a:spcPts val="0"/>
                        </a:spcBef>
                        <a:spcAft>
                          <a:spcPts val="0"/>
                        </a:spcAft>
                        <a:buNone/>
                      </a:pPr>
                      <a:r>
                        <a:rPr lang="en"/>
                        <a:t>Direct CNN</a:t>
                      </a:r>
                      <a:endParaRPr/>
                    </a:p>
                  </a:txBody>
                  <a:tcPr marT="91425" marB="91425" marR="91425" marL="91425"/>
                </a:tc>
                <a:tc>
                  <a:txBody>
                    <a:bodyPr/>
                    <a:lstStyle/>
                    <a:p>
                      <a:pPr indent="0" lvl="0" marL="0" rtl="0" algn="l">
                        <a:spcBef>
                          <a:spcPts val="0"/>
                        </a:spcBef>
                        <a:spcAft>
                          <a:spcPts val="0"/>
                        </a:spcAft>
                        <a:buNone/>
                      </a:pPr>
                      <a:r>
                        <a:rPr lang="en"/>
                        <a:t>67.91</a:t>
                      </a:r>
                      <a:endParaRPr/>
                    </a:p>
                  </a:txBody>
                  <a:tcPr marT="91425" marB="91425" marR="91425" marL="91425"/>
                </a:tc>
                <a:tc>
                  <a:txBody>
                    <a:bodyPr/>
                    <a:lstStyle/>
                    <a:p>
                      <a:pPr indent="0" lvl="0" marL="0" rtl="0" algn="l">
                        <a:spcBef>
                          <a:spcPts val="0"/>
                        </a:spcBef>
                        <a:spcAft>
                          <a:spcPts val="0"/>
                        </a:spcAft>
                        <a:buNone/>
                      </a:pPr>
                      <a:r>
                        <a:rPr lang="en"/>
                        <a:t>379.15</a:t>
                      </a:r>
                      <a:endParaRPr/>
                    </a:p>
                  </a:txBody>
                  <a:tcPr marT="91425" marB="91425" marR="91425" marL="91425"/>
                </a:tc>
                <a:tc>
                  <a:txBody>
                    <a:bodyPr/>
                    <a:lstStyle/>
                    <a:p>
                      <a:pPr indent="0" lvl="0" marL="0" rtl="0" algn="l">
                        <a:spcBef>
                          <a:spcPts val="0"/>
                        </a:spcBef>
                        <a:spcAft>
                          <a:spcPts val="0"/>
                        </a:spcAft>
                        <a:buNone/>
                      </a:pPr>
                      <a:r>
                        <a:rPr lang="en"/>
                        <a:t>78%</a:t>
                      </a:r>
                      <a:endParaRPr/>
                    </a:p>
                  </a:txBody>
                  <a:tcPr marT="91425" marB="91425" marR="91425" marL="91425"/>
                </a:tc>
              </a:tr>
            </a:tbl>
          </a:graphicData>
        </a:graphic>
      </p:graphicFrame>
      <p:sp>
        <p:nvSpPr>
          <p:cNvPr id="474" name="Google Shape;474;p62"/>
          <p:cNvSpPr txBox="1"/>
          <p:nvPr/>
        </p:nvSpPr>
        <p:spPr>
          <a:xfrm>
            <a:off x="2945375" y="63025"/>
            <a:ext cx="7500900" cy="105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4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Price </a:t>
            </a:r>
            <a:r>
              <a:rPr lang="en"/>
              <a:t>—</a:t>
            </a:r>
            <a:r>
              <a:rPr lang="en"/>
              <a:t> the </a:t>
            </a:r>
            <a:r>
              <a:rPr lang="en"/>
              <a:t>M</a:t>
            </a:r>
            <a:r>
              <a:rPr lang="en"/>
              <a:t>issing </a:t>
            </a:r>
            <a:r>
              <a:rPr lang="en"/>
              <a:t>P</a:t>
            </a:r>
            <a:r>
              <a:rPr lang="en"/>
              <a:t>uzzle!</a:t>
            </a:r>
            <a:endParaRPr/>
          </a:p>
        </p:txBody>
      </p:sp>
      <p:sp>
        <p:nvSpPr>
          <p:cNvPr id="248" name="Google Shape;248;p43"/>
          <p:cNvSpPr txBox="1"/>
          <p:nvPr>
            <p:ph type="title"/>
          </p:nvPr>
        </p:nvSpPr>
        <p:spPr>
          <a:xfrm>
            <a:off x="-229850" y="1985325"/>
            <a:ext cx="9445200" cy="607800"/>
          </a:xfrm>
          <a:prstGeom prst="rect">
            <a:avLst/>
          </a:prstGeom>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600">
                <a:solidFill>
                  <a:srgbClr val="000000"/>
                </a:solidFill>
              </a:rPr>
              <a:t>Electricity Cost </a:t>
            </a:r>
            <a:r>
              <a:rPr lang="en" sz="3600">
                <a:solidFill>
                  <a:srgbClr val="0000FF"/>
                </a:solidFill>
              </a:rPr>
              <a:t>=</a:t>
            </a:r>
            <a:r>
              <a:rPr lang="en" sz="3600">
                <a:solidFill>
                  <a:srgbClr val="000000"/>
                </a:solidFill>
              </a:rPr>
              <a:t> Consumption </a:t>
            </a:r>
            <a:r>
              <a:rPr lang="en" sz="3600">
                <a:solidFill>
                  <a:srgbClr val="1919FF"/>
                </a:solidFill>
              </a:rPr>
              <a:t>X</a:t>
            </a:r>
            <a:r>
              <a:rPr lang="en" sz="3600">
                <a:solidFill>
                  <a:srgbClr val="000000"/>
                </a:solidFill>
              </a:rPr>
              <a:t> </a:t>
            </a:r>
            <a:r>
              <a:rPr lang="en" sz="3600" u="sng">
                <a:solidFill>
                  <a:srgbClr val="FF0000"/>
                </a:solidFill>
              </a:rPr>
              <a:t>Price</a:t>
            </a:r>
            <a:endParaRPr sz="3600" u="sng">
              <a:solidFill>
                <a:srgbClr val="FF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44"/>
          <p:cNvSpPr/>
          <p:nvPr/>
        </p:nvSpPr>
        <p:spPr>
          <a:xfrm>
            <a:off x="215250" y="3889775"/>
            <a:ext cx="6840900" cy="823500"/>
          </a:xfrm>
          <a:prstGeom prst="rect">
            <a:avLst/>
          </a:prstGeom>
          <a:solidFill>
            <a:srgbClr val="1155CC"/>
          </a:solid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44"/>
          <p:cNvSpPr txBox="1"/>
          <p:nvPr>
            <p:ph type="title"/>
          </p:nvPr>
        </p:nvSpPr>
        <p:spPr>
          <a:xfrm>
            <a:off x="215250" y="137625"/>
            <a:ext cx="5892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is the Price Determined?</a:t>
            </a:r>
            <a:endParaRPr/>
          </a:p>
        </p:txBody>
      </p:sp>
      <p:sp>
        <p:nvSpPr>
          <p:cNvPr id="255" name="Google Shape;255;p44"/>
          <p:cNvSpPr/>
          <p:nvPr/>
        </p:nvSpPr>
        <p:spPr>
          <a:xfrm rot="10800000">
            <a:off x="215269" y="2905898"/>
            <a:ext cx="6840856" cy="1230327"/>
          </a:xfrm>
          <a:custGeom>
            <a:rect b="b" l="l" r="r" t="t"/>
            <a:pathLst>
              <a:path extrusionOk="0" h="2206865" w="10134601">
                <a:moveTo>
                  <a:pt x="10134600" y="2206865"/>
                </a:moveTo>
                <a:lnTo>
                  <a:pt x="0" y="2206865"/>
                </a:lnTo>
                <a:lnTo>
                  <a:pt x="0" y="813609"/>
                </a:lnTo>
                <a:lnTo>
                  <a:pt x="7550161" y="813609"/>
                </a:lnTo>
                <a:lnTo>
                  <a:pt x="8839201" y="0"/>
                </a:lnTo>
                <a:lnTo>
                  <a:pt x="10128241" y="813609"/>
                </a:lnTo>
                <a:lnTo>
                  <a:pt x="10134600" y="813609"/>
                </a:lnTo>
                <a:lnTo>
                  <a:pt x="10134600" y="817623"/>
                </a:lnTo>
                <a:lnTo>
                  <a:pt x="10134601" y="817623"/>
                </a:lnTo>
                <a:lnTo>
                  <a:pt x="10134600" y="817623"/>
                </a:lnTo>
                <a:close/>
              </a:path>
            </a:pathLst>
          </a:custGeom>
          <a:solidFill>
            <a:srgbClr val="666666"/>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56" name="Google Shape;256;p44"/>
          <p:cNvSpPr/>
          <p:nvPr/>
        </p:nvSpPr>
        <p:spPr>
          <a:xfrm rot="10800000">
            <a:off x="215273" y="2177990"/>
            <a:ext cx="6840856" cy="1009591"/>
          </a:xfrm>
          <a:custGeom>
            <a:rect b="b" l="l" r="r" t="t"/>
            <a:pathLst>
              <a:path extrusionOk="0" h="2206757" w="10134601">
                <a:moveTo>
                  <a:pt x="10134600" y="2206757"/>
                </a:moveTo>
                <a:lnTo>
                  <a:pt x="0" y="2206757"/>
                </a:lnTo>
                <a:lnTo>
                  <a:pt x="0" y="813501"/>
                </a:lnTo>
                <a:lnTo>
                  <a:pt x="7550332" y="813501"/>
                </a:lnTo>
                <a:lnTo>
                  <a:pt x="8839201" y="0"/>
                </a:lnTo>
                <a:lnTo>
                  <a:pt x="10128070" y="813501"/>
                </a:lnTo>
                <a:lnTo>
                  <a:pt x="10134600" y="813501"/>
                </a:lnTo>
                <a:lnTo>
                  <a:pt x="10134600" y="817623"/>
                </a:lnTo>
                <a:lnTo>
                  <a:pt x="10134601" y="817623"/>
                </a:lnTo>
                <a:lnTo>
                  <a:pt x="10134600" y="817623"/>
                </a:lnTo>
                <a:close/>
              </a:path>
            </a:pathLst>
          </a:custGeom>
          <a:solidFill>
            <a:srgbClr val="2038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57" name="Google Shape;257;p44"/>
          <p:cNvSpPr/>
          <p:nvPr/>
        </p:nvSpPr>
        <p:spPr>
          <a:xfrm rot="10800000">
            <a:off x="215270" y="1523096"/>
            <a:ext cx="6840855" cy="887905"/>
          </a:xfrm>
          <a:custGeom>
            <a:rect b="b" l="l" r="r" t="t"/>
            <a:pathLst>
              <a:path extrusionOk="0" h="2205974" w="10134600">
                <a:moveTo>
                  <a:pt x="10134600" y="2205974"/>
                </a:moveTo>
                <a:lnTo>
                  <a:pt x="0" y="2205974"/>
                </a:lnTo>
                <a:lnTo>
                  <a:pt x="0" y="812718"/>
                </a:lnTo>
                <a:lnTo>
                  <a:pt x="7551571" y="812718"/>
                </a:lnTo>
                <a:lnTo>
                  <a:pt x="8839200" y="0"/>
                </a:lnTo>
                <a:lnTo>
                  <a:pt x="10126829" y="812718"/>
                </a:lnTo>
                <a:lnTo>
                  <a:pt x="10134600" y="812718"/>
                </a:lnTo>
                <a:lnTo>
                  <a:pt x="10134600" y="817623"/>
                </a:lnTo>
                <a:close/>
              </a:path>
            </a:pathLst>
          </a:custGeom>
          <a:solidFill>
            <a:srgbClr val="8B8B9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58" name="Google Shape;258;p44"/>
          <p:cNvSpPr/>
          <p:nvPr/>
        </p:nvSpPr>
        <p:spPr>
          <a:xfrm rot="10800000">
            <a:off x="215272" y="779650"/>
            <a:ext cx="6840855" cy="1009236"/>
          </a:xfrm>
          <a:custGeom>
            <a:rect b="b" l="l" r="r" t="t"/>
            <a:pathLst>
              <a:path extrusionOk="0" h="2205981" w="10134600">
                <a:moveTo>
                  <a:pt x="10134600" y="2205981"/>
                </a:moveTo>
                <a:lnTo>
                  <a:pt x="0" y="2205981"/>
                </a:lnTo>
                <a:lnTo>
                  <a:pt x="0" y="812725"/>
                </a:lnTo>
                <a:lnTo>
                  <a:pt x="7551559" y="812725"/>
                </a:lnTo>
                <a:lnTo>
                  <a:pt x="8839199" y="0"/>
                </a:lnTo>
                <a:lnTo>
                  <a:pt x="10126839" y="812725"/>
                </a:lnTo>
                <a:lnTo>
                  <a:pt x="10134600" y="812725"/>
                </a:lnTo>
                <a:close/>
              </a:path>
            </a:pathLst>
          </a:custGeom>
          <a:solidFill>
            <a:srgbClr val="ECB4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800">
              <a:solidFill>
                <a:srgbClr val="203864"/>
              </a:solidFill>
              <a:latin typeface="Montserrat"/>
              <a:ea typeface="Montserrat"/>
              <a:cs typeface="Montserrat"/>
              <a:sym typeface="Montserrat"/>
            </a:endParaRPr>
          </a:p>
        </p:txBody>
      </p:sp>
      <p:sp>
        <p:nvSpPr>
          <p:cNvPr id="259" name="Google Shape;259;p44"/>
          <p:cNvSpPr txBox="1"/>
          <p:nvPr/>
        </p:nvSpPr>
        <p:spPr>
          <a:xfrm>
            <a:off x="1813650" y="834541"/>
            <a:ext cx="4085400" cy="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a:solidFill>
                  <a:srgbClr val="FFFFFF"/>
                </a:solidFill>
                <a:latin typeface="Roboto"/>
                <a:ea typeface="Roboto"/>
                <a:cs typeface="Roboto"/>
                <a:sym typeface="Roboto"/>
              </a:rPr>
              <a:t>Users submit daily demand a day before the actual usage</a:t>
            </a:r>
            <a:endParaRPr>
              <a:solidFill>
                <a:srgbClr val="FFFFFF"/>
              </a:solidFill>
              <a:latin typeface="Roboto"/>
              <a:ea typeface="Roboto"/>
              <a:cs typeface="Roboto"/>
              <a:sym typeface="Roboto"/>
            </a:endParaRPr>
          </a:p>
          <a:p>
            <a:pPr indent="0" lvl="0" marL="0" marR="0" rtl="0" algn="l">
              <a:spcBef>
                <a:spcPts val="0"/>
              </a:spcBef>
              <a:spcAft>
                <a:spcPts val="0"/>
              </a:spcAft>
              <a:buNone/>
            </a:pPr>
            <a:r>
              <a:t/>
            </a:r>
            <a:endParaRPr sz="1500">
              <a:solidFill>
                <a:srgbClr val="FFFFFF"/>
              </a:solidFill>
              <a:latin typeface="Montserrat"/>
              <a:ea typeface="Montserrat"/>
              <a:cs typeface="Montserrat"/>
              <a:sym typeface="Montserrat"/>
            </a:endParaRPr>
          </a:p>
        </p:txBody>
      </p:sp>
      <p:sp>
        <p:nvSpPr>
          <p:cNvPr id="260" name="Google Shape;260;p44"/>
          <p:cNvSpPr txBox="1"/>
          <p:nvPr/>
        </p:nvSpPr>
        <p:spPr>
          <a:xfrm>
            <a:off x="611770" y="1020382"/>
            <a:ext cx="833700" cy="51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500">
                <a:solidFill>
                  <a:srgbClr val="FFFFFF"/>
                </a:solidFill>
                <a:latin typeface="Montserrat"/>
                <a:ea typeface="Montserrat"/>
                <a:cs typeface="Montserrat"/>
                <a:sym typeface="Montserrat"/>
              </a:rPr>
              <a:t>01</a:t>
            </a:r>
            <a:endParaRPr b="1" sz="3500">
              <a:solidFill>
                <a:srgbClr val="FFFFFF"/>
              </a:solidFill>
              <a:latin typeface="Montserrat"/>
              <a:ea typeface="Montserrat"/>
              <a:cs typeface="Montserrat"/>
              <a:sym typeface="Montserrat"/>
            </a:endParaRPr>
          </a:p>
        </p:txBody>
      </p:sp>
      <p:sp>
        <p:nvSpPr>
          <p:cNvPr id="261" name="Google Shape;261;p44"/>
          <p:cNvSpPr txBox="1"/>
          <p:nvPr/>
        </p:nvSpPr>
        <p:spPr>
          <a:xfrm>
            <a:off x="611770" y="1707097"/>
            <a:ext cx="833700" cy="51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500">
                <a:solidFill>
                  <a:srgbClr val="FFFFFF"/>
                </a:solidFill>
                <a:latin typeface="Montserrat"/>
                <a:ea typeface="Montserrat"/>
                <a:cs typeface="Montserrat"/>
                <a:sym typeface="Montserrat"/>
              </a:rPr>
              <a:t>02</a:t>
            </a:r>
            <a:endParaRPr b="1" sz="3500">
              <a:solidFill>
                <a:srgbClr val="FFFFFF"/>
              </a:solidFill>
              <a:latin typeface="Montserrat"/>
              <a:ea typeface="Montserrat"/>
              <a:cs typeface="Montserrat"/>
              <a:sym typeface="Montserrat"/>
            </a:endParaRPr>
          </a:p>
        </p:txBody>
      </p:sp>
      <p:sp>
        <p:nvSpPr>
          <p:cNvPr id="262" name="Google Shape;262;p44"/>
          <p:cNvSpPr txBox="1"/>
          <p:nvPr/>
        </p:nvSpPr>
        <p:spPr>
          <a:xfrm>
            <a:off x="611770" y="2481312"/>
            <a:ext cx="833700" cy="51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500">
                <a:solidFill>
                  <a:srgbClr val="FFFFFF"/>
                </a:solidFill>
                <a:latin typeface="Montserrat"/>
                <a:ea typeface="Montserrat"/>
                <a:cs typeface="Montserrat"/>
                <a:sym typeface="Montserrat"/>
              </a:rPr>
              <a:t>03</a:t>
            </a:r>
            <a:endParaRPr b="1" sz="3500">
              <a:solidFill>
                <a:srgbClr val="FFFFFF"/>
              </a:solidFill>
              <a:latin typeface="Montserrat"/>
              <a:ea typeface="Montserrat"/>
              <a:cs typeface="Montserrat"/>
              <a:sym typeface="Montserrat"/>
            </a:endParaRPr>
          </a:p>
        </p:txBody>
      </p:sp>
      <p:sp>
        <p:nvSpPr>
          <p:cNvPr id="263" name="Google Shape;263;p44"/>
          <p:cNvSpPr txBox="1"/>
          <p:nvPr/>
        </p:nvSpPr>
        <p:spPr>
          <a:xfrm>
            <a:off x="611770" y="3246477"/>
            <a:ext cx="833700" cy="51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500">
                <a:solidFill>
                  <a:srgbClr val="FFFFFF"/>
                </a:solidFill>
                <a:latin typeface="Montserrat"/>
                <a:ea typeface="Montserrat"/>
                <a:cs typeface="Montserrat"/>
                <a:sym typeface="Montserrat"/>
              </a:rPr>
              <a:t>04</a:t>
            </a:r>
            <a:endParaRPr b="1" sz="3500">
              <a:solidFill>
                <a:srgbClr val="FFFFFF"/>
              </a:solidFill>
              <a:latin typeface="Montserrat"/>
              <a:ea typeface="Montserrat"/>
              <a:cs typeface="Montserrat"/>
              <a:sym typeface="Montserrat"/>
            </a:endParaRPr>
          </a:p>
        </p:txBody>
      </p:sp>
      <p:sp>
        <p:nvSpPr>
          <p:cNvPr id="264" name="Google Shape;264;p44"/>
          <p:cNvSpPr txBox="1"/>
          <p:nvPr/>
        </p:nvSpPr>
        <p:spPr>
          <a:xfrm>
            <a:off x="611770" y="4083273"/>
            <a:ext cx="833700" cy="5199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lang="en" sz="3500">
                <a:solidFill>
                  <a:srgbClr val="FFFFFF"/>
                </a:solidFill>
                <a:latin typeface="Montserrat"/>
                <a:ea typeface="Montserrat"/>
                <a:cs typeface="Montserrat"/>
                <a:sym typeface="Montserrat"/>
              </a:rPr>
              <a:t>05</a:t>
            </a:r>
            <a:endParaRPr b="1" sz="3500">
              <a:solidFill>
                <a:srgbClr val="FFFFFF"/>
              </a:solidFill>
              <a:latin typeface="Montserrat"/>
              <a:ea typeface="Montserrat"/>
              <a:cs typeface="Montserrat"/>
              <a:sym typeface="Montserrat"/>
            </a:endParaRPr>
          </a:p>
        </p:txBody>
      </p:sp>
      <p:sp>
        <p:nvSpPr>
          <p:cNvPr id="265" name="Google Shape;265;p44"/>
          <p:cNvSpPr txBox="1"/>
          <p:nvPr/>
        </p:nvSpPr>
        <p:spPr>
          <a:xfrm>
            <a:off x="1813650" y="1586638"/>
            <a:ext cx="3644100" cy="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a:solidFill>
                  <a:srgbClr val="FFFFFF"/>
                </a:solidFill>
                <a:latin typeface="Roboto"/>
                <a:ea typeface="Roboto"/>
                <a:cs typeface="Roboto"/>
                <a:sym typeface="Roboto"/>
              </a:rPr>
              <a:t>Suppliers submit price and their respective capacity</a:t>
            </a:r>
            <a:endParaRPr>
              <a:solidFill>
                <a:srgbClr val="FFFFFF"/>
              </a:solidFill>
              <a:latin typeface="Roboto"/>
              <a:ea typeface="Roboto"/>
              <a:cs typeface="Roboto"/>
              <a:sym typeface="Roboto"/>
            </a:endParaRPr>
          </a:p>
          <a:p>
            <a:pPr indent="0" lvl="0" marL="0" marR="0" rtl="0" algn="l">
              <a:spcBef>
                <a:spcPts val="0"/>
              </a:spcBef>
              <a:spcAft>
                <a:spcPts val="0"/>
              </a:spcAft>
              <a:buNone/>
            </a:pPr>
            <a:r>
              <a:t/>
            </a:r>
            <a:endParaRPr sz="15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sz="1500">
              <a:solidFill>
                <a:srgbClr val="FFFFFF"/>
              </a:solidFill>
              <a:latin typeface="Montserrat"/>
              <a:ea typeface="Montserrat"/>
              <a:cs typeface="Montserrat"/>
              <a:sym typeface="Montserrat"/>
            </a:endParaRPr>
          </a:p>
        </p:txBody>
      </p:sp>
      <p:sp>
        <p:nvSpPr>
          <p:cNvPr id="266" name="Google Shape;266;p44"/>
          <p:cNvSpPr txBox="1"/>
          <p:nvPr/>
        </p:nvSpPr>
        <p:spPr>
          <a:xfrm>
            <a:off x="1813650" y="2251095"/>
            <a:ext cx="5198100" cy="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a:solidFill>
                  <a:srgbClr val="FFFFFF"/>
                </a:solidFill>
                <a:latin typeface="Roboto"/>
                <a:ea typeface="Roboto"/>
                <a:cs typeface="Roboto"/>
                <a:sym typeface="Roboto"/>
              </a:rPr>
              <a:t>Regulators fills the demand by matching the suppliers in ascending order based on their price submitted</a:t>
            </a:r>
            <a:endParaRPr>
              <a:solidFill>
                <a:srgbClr val="FFFFFF"/>
              </a:solidFill>
              <a:latin typeface="Roboto"/>
              <a:ea typeface="Roboto"/>
              <a:cs typeface="Roboto"/>
              <a:sym typeface="Roboto"/>
            </a:endParaRPr>
          </a:p>
        </p:txBody>
      </p:sp>
      <p:sp>
        <p:nvSpPr>
          <p:cNvPr id="267" name="Google Shape;267;p44"/>
          <p:cNvSpPr txBox="1"/>
          <p:nvPr/>
        </p:nvSpPr>
        <p:spPr>
          <a:xfrm>
            <a:off x="1813650" y="2942675"/>
            <a:ext cx="5198100" cy="670200"/>
          </a:xfrm>
          <a:prstGeom prst="rect">
            <a:avLst/>
          </a:prstGeom>
          <a:solidFill>
            <a:srgbClr val="666666"/>
          </a:solid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a:solidFill>
                  <a:srgbClr val="FFFFFF"/>
                </a:solidFill>
                <a:latin typeface="Roboto"/>
                <a:ea typeface="Roboto"/>
                <a:cs typeface="Roboto"/>
                <a:sym typeface="Roboto"/>
              </a:rPr>
              <a:t>Usually clean energy suppliers will be matched first due the low variable cost, and traditional power plant will be the last matched due to the high fuel cost.</a:t>
            </a:r>
            <a:endParaRPr>
              <a:solidFill>
                <a:srgbClr val="FFFFFF"/>
              </a:solidFill>
              <a:latin typeface="Roboto"/>
              <a:ea typeface="Roboto"/>
              <a:cs typeface="Roboto"/>
              <a:sym typeface="Roboto"/>
            </a:endParaRPr>
          </a:p>
          <a:p>
            <a:pPr indent="0" lvl="0" marL="0" marR="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268" name="Google Shape;268;p44"/>
          <p:cNvSpPr txBox="1"/>
          <p:nvPr/>
        </p:nvSpPr>
        <p:spPr>
          <a:xfrm>
            <a:off x="1813650" y="4041650"/>
            <a:ext cx="4908900" cy="362400"/>
          </a:xfrm>
          <a:prstGeom prst="rect">
            <a:avLst/>
          </a:prstGeom>
          <a:noFill/>
          <a:ln>
            <a:noFill/>
          </a:ln>
        </p:spPr>
        <p:txBody>
          <a:bodyPr anchorCtr="0" anchor="t" bIns="45700" lIns="91425" spcFirstLastPara="1" rIns="91425" wrap="square" tIns="45700">
            <a:noAutofit/>
          </a:bodyPr>
          <a:lstStyle/>
          <a:p>
            <a:pPr indent="0" lvl="0" marL="0" marR="0" rtl="0" algn="l">
              <a:spcBef>
                <a:spcPts val="0"/>
              </a:spcBef>
              <a:spcAft>
                <a:spcPts val="0"/>
              </a:spcAft>
              <a:buNone/>
            </a:pPr>
            <a:r>
              <a:rPr lang="en" sz="1500">
                <a:solidFill>
                  <a:srgbClr val="FFFFFF"/>
                </a:solidFill>
                <a:latin typeface="Roboto"/>
                <a:ea typeface="Roboto"/>
                <a:cs typeface="Roboto"/>
                <a:sym typeface="Roboto"/>
              </a:rPr>
              <a:t>The price offered by the last matching </a:t>
            </a:r>
            <a:r>
              <a:rPr lang="en" sz="1500">
                <a:solidFill>
                  <a:srgbClr val="FFFFFF"/>
                </a:solidFill>
                <a:latin typeface="Roboto"/>
                <a:ea typeface="Roboto"/>
                <a:cs typeface="Roboto"/>
                <a:sym typeface="Roboto"/>
              </a:rPr>
              <a:t>s</a:t>
            </a:r>
            <a:r>
              <a:rPr lang="en" sz="1500">
                <a:solidFill>
                  <a:srgbClr val="FFFFFF"/>
                </a:solidFill>
                <a:latin typeface="Roboto"/>
                <a:ea typeface="Roboto"/>
                <a:cs typeface="Roboto"/>
                <a:sym typeface="Roboto"/>
              </a:rPr>
              <a:t>upplier will be the price of the electricity.</a:t>
            </a:r>
            <a:endParaRPr sz="1500">
              <a:solidFill>
                <a:srgbClr val="FFFFFF"/>
              </a:solidFill>
              <a:latin typeface="Roboto"/>
              <a:ea typeface="Roboto"/>
              <a:cs typeface="Roboto"/>
              <a:sym typeface="Roboto"/>
            </a:endParaRPr>
          </a:p>
          <a:p>
            <a:pPr indent="0" lvl="0" marL="0" marR="0" rtl="0" algn="l">
              <a:spcBef>
                <a:spcPts val="0"/>
              </a:spcBef>
              <a:spcAft>
                <a:spcPts val="0"/>
              </a:spcAft>
              <a:buNone/>
            </a:pPr>
            <a:r>
              <a:t/>
            </a:r>
            <a:endParaRPr sz="1600">
              <a:solidFill>
                <a:srgbClr val="FFFFFF"/>
              </a:solidFill>
              <a:latin typeface="Montserrat"/>
              <a:ea typeface="Montserrat"/>
              <a:cs typeface="Montserrat"/>
              <a:sym typeface="Montserrat"/>
            </a:endParaRPr>
          </a:p>
          <a:p>
            <a:pPr indent="0" lvl="0" marL="0" marR="0" rtl="0" algn="l">
              <a:spcBef>
                <a:spcPts val="0"/>
              </a:spcBef>
              <a:spcAft>
                <a:spcPts val="0"/>
              </a:spcAft>
              <a:buNone/>
            </a:pPr>
            <a:r>
              <a:t/>
            </a:r>
            <a:endParaRPr sz="1600">
              <a:solidFill>
                <a:srgbClr val="FFFFFF"/>
              </a:solidFill>
              <a:latin typeface="Montserrat"/>
              <a:ea typeface="Montserrat"/>
              <a:cs typeface="Montserrat"/>
              <a:sym typeface="Montserrat"/>
            </a:endParaRPr>
          </a:p>
        </p:txBody>
      </p:sp>
      <p:pic>
        <p:nvPicPr>
          <p:cNvPr id="269" name="Google Shape;269;p44"/>
          <p:cNvPicPr preferRelativeResize="0"/>
          <p:nvPr/>
        </p:nvPicPr>
        <p:blipFill rotWithShape="1">
          <a:blip r:embed="rId3">
            <a:alphaModFix/>
          </a:blip>
          <a:srcRect b="32464" l="28274" r="0" t="20674"/>
          <a:stretch/>
        </p:blipFill>
        <p:spPr>
          <a:xfrm>
            <a:off x="7332450" y="3718239"/>
            <a:ext cx="1544728" cy="1009214"/>
          </a:xfrm>
          <a:prstGeom prst="rect">
            <a:avLst/>
          </a:prstGeom>
          <a:noFill/>
          <a:ln>
            <a:noFill/>
          </a:ln>
        </p:spPr>
      </p:pic>
      <p:pic>
        <p:nvPicPr>
          <p:cNvPr id="270" name="Google Shape;270;p44"/>
          <p:cNvPicPr preferRelativeResize="0"/>
          <p:nvPr/>
        </p:nvPicPr>
        <p:blipFill>
          <a:blip r:embed="rId4">
            <a:alphaModFix/>
          </a:blip>
          <a:stretch>
            <a:fillRect/>
          </a:stretch>
        </p:blipFill>
        <p:spPr>
          <a:xfrm>
            <a:off x="7332450" y="2615163"/>
            <a:ext cx="1544725" cy="1009197"/>
          </a:xfrm>
          <a:prstGeom prst="rect">
            <a:avLst/>
          </a:prstGeom>
          <a:noFill/>
          <a:ln>
            <a:noFill/>
          </a:ln>
        </p:spPr>
      </p:pic>
      <p:pic>
        <p:nvPicPr>
          <p:cNvPr id="271" name="Google Shape;271;p44"/>
          <p:cNvPicPr preferRelativeResize="0"/>
          <p:nvPr/>
        </p:nvPicPr>
        <p:blipFill rotWithShape="1">
          <a:blip r:embed="rId5">
            <a:alphaModFix/>
          </a:blip>
          <a:srcRect b="28719" l="0" r="0" t="27627"/>
          <a:stretch/>
        </p:blipFill>
        <p:spPr>
          <a:xfrm>
            <a:off x="7140335" y="687625"/>
            <a:ext cx="1928966" cy="670274"/>
          </a:xfrm>
          <a:prstGeom prst="rect">
            <a:avLst/>
          </a:prstGeom>
          <a:noFill/>
          <a:ln>
            <a:noFill/>
          </a:ln>
        </p:spPr>
      </p:pic>
      <p:pic>
        <p:nvPicPr>
          <p:cNvPr id="272" name="Google Shape;272;p44"/>
          <p:cNvPicPr preferRelativeResize="0"/>
          <p:nvPr/>
        </p:nvPicPr>
        <p:blipFill>
          <a:blip r:embed="rId6">
            <a:alphaModFix/>
          </a:blip>
          <a:stretch>
            <a:fillRect/>
          </a:stretch>
        </p:blipFill>
        <p:spPr>
          <a:xfrm>
            <a:off x="7348374" y="1512100"/>
            <a:ext cx="1512870" cy="1009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5"/>
          <p:cNvSpPr txBox="1"/>
          <p:nvPr>
            <p:ph type="title"/>
          </p:nvPr>
        </p:nvSpPr>
        <p:spPr>
          <a:xfrm>
            <a:off x="333738" y="30282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a:t>
            </a:r>
            <a:r>
              <a:rPr lang="en"/>
              <a:t>B</a:t>
            </a:r>
            <a:r>
              <a:rPr lang="en"/>
              <a:t>reakdown of </a:t>
            </a:r>
            <a:r>
              <a:rPr lang="en"/>
              <a:t>V</a:t>
            </a:r>
            <a:r>
              <a:rPr lang="en"/>
              <a:t>ariables that </a:t>
            </a:r>
            <a:r>
              <a:rPr lang="en"/>
              <a:t>M</a:t>
            </a:r>
            <a:r>
              <a:rPr lang="en"/>
              <a:t>ay </a:t>
            </a:r>
            <a:r>
              <a:rPr lang="en"/>
              <a:t>I</a:t>
            </a:r>
            <a:r>
              <a:rPr lang="en"/>
              <a:t>mpact </a:t>
            </a:r>
            <a:r>
              <a:rPr lang="en"/>
              <a:t>P</a:t>
            </a:r>
            <a:r>
              <a:rPr lang="en"/>
              <a:t>rice</a:t>
            </a:r>
            <a:endParaRPr/>
          </a:p>
        </p:txBody>
      </p:sp>
      <p:cxnSp>
        <p:nvCxnSpPr>
          <p:cNvPr id="278" name="Google Shape;278;p45"/>
          <p:cNvCxnSpPr>
            <a:stCxn id="279" idx="2"/>
            <a:endCxn id="280" idx="0"/>
          </p:cNvCxnSpPr>
          <p:nvPr/>
        </p:nvCxnSpPr>
        <p:spPr>
          <a:xfrm flipH="1" rot="-5400000">
            <a:off x="5128656" y="789225"/>
            <a:ext cx="592500" cy="1797300"/>
          </a:xfrm>
          <a:prstGeom prst="bentConnector3">
            <a:avLst>
              <a:gd fmla="val 50008" name="adj1"/>
            </a:avLst>
          </a:prstGeom>
          <a:noFill/>
          <a:ln cap="flat" cmpd="sng" w="19050">
            <a:solidFill>
              <a:srgbClr val="C2C2C2"/>
            </a:solidFill>
            <a:prstDash val="solid"/>
            <a:miter lim="8000"/>
            <a:headEnd len="sm" w="sm" type="none"/>
            <a:tailEnd len="sm" w="sm" type="none"/>
          </a:ln>
        </p:spPr>
      </p:cxnSp>
      <p:cxnSp>
        <p:nvCxnSpPr>
          <p:cNvPr id="281" name="Google Shape;281;p45"/>
          <p:cNvCxnSpPr>
            <a:stCxn id="282" idx="0"/>
            <a:endCxn id="279" idx="2"/>
          </p:cNvCxnSpPr>
          <p:nvPr/>
        </p:nvCxnSpPr>
        <p:spPr>
          <a:xfrm rot="-5400000">
            <a:off x="3332013" y="789976"/>
            <a:ext cx="592500" cy="1795800"/>
          </a:xfrm>
          <a:prstGeom prst="bentConnector3">
            <a:avLst>
              <a:gd fmla="val 50000" name="adj1"/>
            </a:avLst>
          </a:prstGeom>
          <a:noFill/>
          <a:ln cap="flat" cmpd="sng" w="19050">
            <a:solidFill>
              <a:srgbClr val="C2C2C2"/>
            </a:solidFill>
            <a:prstDash val="solid"/>
            <a:miter lim="8000"/>
            <a:headEnd len="sm" w="sm" type="none"/>
            <a:tailEnd len="sm" w="sm" type="none"/>
          </a:ln>
        </p:spPr>
      </p:cxnSp>
      <p:cxnSp>
        <p:nvCxnSpPr>
          <p:cNvPr id="283" name="Google Shape;283;p45"/>
          <p:cNvCxnSpPr>
            <a:stCxn id="284" idx="2"/>
            <a:endCxn id="285" idx="0"/>
          </p:cNvCxnSpPr>
          <p:nvPr/>
        </p:nvCxnSpPr>
        <p:spPr>
          <a:xfrm flipH="1" rot="-5400000">
            <a:off x="2906013" y="3009750"/>
            <a:ext cx="863700" cy="1212300"/>
          </a:xfrm>
          <a:prstGeom prst="bentConnector3">
            <a:avLst>
              <a:gd fmla="val 49994" name="adj1"/>
            </a:avLst>
          </a:prstGeom>
          <a:noFill/>
          <a:ln cap="flat" cmpd="sng" w="19050">
            <a:solidFill>
              <a:srgbClr val="C2C2C2"/>
            </a:solidFill>
            <a:prstDash val="solid"/>
            <a:miter lim="8000"/>
            <a:headEnd len="sm" w="sm" type="none"/>
            <a:tailEnd len="sm" w="sm" type="none"/>
          </a:ln>
        </p:spPr>
      </p:cxnSp>
      <p:cxnSp>
        <p:nvCxnSpPr>
          <p:cNvPr id="286" name="Google Shape;286;p45"/>
          <p:cNvCxnSpPr>
            <a:stCxn id="287" idx="0"/>
            <a:endCxn id="284" idx="2"/>
          </p:cNvCxnSpPr>
          <p:nvPr/>
        </p:nvCxnSpPr>
        <p:spPr>
          <a:xfrm rot="-5400000">
            <a:off x="1746147" y="3062003"/>
            <a:ext cx="863700" cy="1107600"/>
          </a:xfrm>
          <a:prstGeom prst="bentConnector3">
            <a:avLst>
              <a:gd fmla="val 49994" name="adj1"/>
            </a:avLst>
          </a:prstGeom>
          <a:noFill/>
          <a:ln cap="flat" cmpd="sng" w="19050">
            <a:solidFill>
              <a:srgbClr val="C2C2C2"/>
            </a:solidFill>
            <a:prstDash val="solid"/>
            <a:miter lim="8000"/>
            <a:headEnd len="sm" w="sm" type="none"/>
            <a:tailEnd len="sm" w="sm" type="none"/>
          </a:ln>
        </p:spPr>
      </p:cxnSp>
      <p:cxnSp>
        <p:nvCxnSpPr>
          <p:cNvPr id="288" name="Google Shape;288;p45"/>
          <p:cNvCxnSpPr>
            <a:stCxn id="280" idx="2"/>
            <a:endCxn id="289" idx="0"/>
          </p:cNvCxnSpPr>
          <p:nvPr/>
        </p:nvCxnSpPr>
        <p:spPr>
          <a:xfrm flipH="1" rot="-5400000">
            <a:off x="6195412" y="2720114"/>
            <a:ext cx="1455600" cy="1199400"/>
          </a:xfrm>
          <a:prstGeom prst="bentConnector3">
            <a:avLst>
              <a:gd fmla="val 50001" name="adj1"/>
            </a:avLst>
          </a:prstGeom>
          <a:noFill/>
          <a:ln cap="flat" cmpd="sng" w="19050">
            <a:solidFill>
              <a:srgbClr val="C2C2C2"/>
            </a:solidFill>
            <a:prstDash val="solid"/>
            <a:miter lim="8000"/>
            <a:headEnd len="sm" w="sm" type="none"/>
            <a:tailEnd len="sm" w="sm" type="none"/>
          </a:ln>
        </p:spPr>
      </p:cxnSp>
      <p:cxnSp>
        <p:nvCxnSpPr>
          <p:cNvPr id="290" name="Google Shape;290;p45"/>
          <p:cNvCxnSpPr>
            <a:stCxn id="291" idx="0"/>
            <a:endCxn id="280" idx="2"/>
          </p:cNvCxnSpPr>
          <p:nvPr/>
        </p:nvCxnSpPr>
        <p:spPr>
          <a:xfrm rot="-5400000">
            <a:off x="5003986" y="2728100"/>
            <a:ext cx="1455600" cy="1183500"/>
          </a:xfrm>
          <a:prstGeom prst="bentConnector3">
            <a:avLst>
              <a:gd fmla="val 50001" name="adj1"/>
            </a:avLst>
          </a:prstGeom>
          <a:noFill/>
          <a:ln cap="flat" cmpd="sng" w="19050">
            <a:solidFill>
              <a:srgbClr val="C2C2C2"/>
            </a:solidFill>
            <a:prstDash val="solid"/>
            <a:miter lim="8000"/>
            <a:headEnd len="sm" w="sm" type="none"/>
            <a:tailEnd len="sm" w="sm" type="none"/>
          </a:ln>
        </p:spPr>
      </p:cxnSp>
      <p:sp>
        <p:nvSpPr>
          <p:cNvPr id="279" name="Google Shape;279;p45"/>
          <p:cNvSpPr txBox="1"/>
          <p:nvPr/>
        </p:nvSpPr>
        <p:spPr>
          <a:xfrm>
            <a:off x="3744306" y="996525"/>
            <a:ext cx="1563900" cy="3951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900">
                <a:solidFill>
                  <a:srgbClr val="A72A1E"/>
                </a:solidFill>
                <a:latin typeface="Roboto"/>
                <a:ea typeface="Roboto"/>
                <a:cs typeface="Roboto"/>
                <a:sym typeface="Roboto"/>
              </a:rPr>
              <a:t>Price</a:t>
            </a:r>
            <a:endParaRPr sz="1900">
              <a:solidFill>
                <a:srgbClr val="A72A1E"/>
              </a:solidFill>
              <a:latin typeface="Roboto"/>
              <a:ea typeface="Roboto"/>
              <a:cs typeface="Roboto"/>
              <a:sym typeface="Roboto"/>
            </a:endParaRPr>
          </a:p>
        </p:txBody>
      </p:sp>
      <p:sp>
        <p:nvSpPr>
          <p:cNvPr id="282" name="Google Shape;282;p45"/>
          <p:cNvSpPr txBox="1"/>
          <p:nvPr/>
        </p:nvSpPr>
        <p:spPr>
          <a:xfrm>
            <a:off x="1715163" y="1984126"/>
            <a:ext cx="20304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Who is the Last Supplier</a:t>
            </a:r>
            <a:endParaRPr>
              <a:solidFill>
                <a:srgbClr val="A72A1E"/>
              </a:solidFill>
              <a:latin typeface="Roboto"/>
              <a:ea typeface="Roboto"/>
              <a:cs typeface="Roboto"/>
              <a:sym typeface="Roboto"/>
            </a:endParaRPr>
          </a:p>
        </p:txBody>
      </p:sp>
      <p:sp>
        <p:nvSpPr>
          <p:cNvPr id="280" name="Google Shape;280;p45"/>
          <p:cNvSpPr txBox="1"/>
          <p:nvPr/>
        </p:nvSpPr>
        <p:spPr>
          <a:xfrm>
            <a:off x="5381212" y="1984214"/>
            <a:ext cx="1884600" cy="6078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It’s Submitted Cost</a:t>
            </a:r>
            <a:endParaRPr>
              <a:solidFill>
                <a:srgbClr val="A72A1E"/>
              </a:solidFill>
              <a:latin typeface="Roboto"/>
              <a:ea typeface="Roboto"/>
              <a:cs typeface="Roboto"/>
              <a:sym typeface="Roboto"/>
            </a:endParaRPr>
          </a:p>
        </p:txBody>
      </p:sp>
      <p:sp>
        <p:nvSpPr>
          <p:cNvPr id="289" name="Google Shape;289;p45"/>
          <p:cNvSpPr txBox="1"/>
          <p:nvPr/>
        </p:nvSpPr>
        <p:spPr>
          <a:xfrm>
            <a:off x="7093911" y="4047653"/>
            <a:ext cx="8583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Bidding Strategy</a:t>
            </a:r>
            <a:endParaRPr>
              <a:solidFill>
                <a:srgbClr val="A72A1E"/>
              </a:solidFill>
              <a:latin typeface="Roboto"/>
              <a:ea typeface="Roboto"/>
              <a:cs typeface="Roboto"/>
              <a:sym typeface="Roboto"/>
            </a:endParaRPr>
          </a:p>
        </p:txBody>
      </p:sp>
      <p:sp>
        <p:nvSpPr>
          <p:cNvPr id="291" name="Google Shape;291;p45"/>
          <p:cNvSpPr txBox="1"/>
          <p:nvPr/>
        </p:nvSpPr>
        <p:spPr>
          <a:xfrm>
            <a:off x="4684636" y="4047650"/>
            <a:ext cx="9108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Fuel Cost</a:t>
            </a:r>
            <a:endParaRPr>
              <a:solidFill>
                <a:srgbClr val="A72A1E"/>
              </a:solidFill>
              <a:latin typeface="Roboto"/>
              <a:ea typeface="Roboto"/>
              <a:cs typeface="Roboto"/>
              <a:sym typeface="Roboto"/>
            </a:endParaRPr>
          </a:p>
        </p:txBody>
      </p:sp>
      <p:sp>
        <p:nvSpPr>
          <p:cNvPr id="285" name="Google Shape;285;p45"/>
          <p:cNvSpPr txBox="1"/>
          <p:nvPr/>
        </p:nvSpPr>
        <p:spPr>
          <a:xfrm>
            <a:off x="3410037" y="4047650"/>
            <a:ext cx="10680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No. Suppliers</a:t>
            </a:r>
            <a:endParaRPr>
              <a:solidFill>
                <a:srgbClr val="A72A1E"/>
              </a:solidFill>
              <a:latin typeface="Roboto"/>
              <a:ea typeface="Roboto"/>
              <a:cs typeface="Roboto"/>
              <a:sym typeface="Roboto"/>
            </a:endParaRPr>
          </a:p>
        </p:txBody>
      </p:sp>
      <p:sp>
        <p:nvSpPr>
          <p:cNvPr id="287" name="Google Shape;287;p45"/>
          <p:cNvSpPr txBox="1"/>
          <p:nvPr/>
        </p:nvSpPr>
        <p:spPr>
          <a:xfrm>
            <a:off x="1195047" y="4047653"/>
            <a:ext cx="8583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Weather</a:t>
            </a:r>
            <a:endParaRPr>
              <a:solidFill>
                <a:srgbClr val="A72A1E"/>
              </a:solidFill>
              <a:latin typeface="Roboto"/>
              <a:ea typeface="Roboto"/>
              <a:cs typeface="Roboto"/>
              <a:sym typeface="Roboto"/>
            </a:endParaRPr>
          </a:p>
        </p:txBody>
      </p:sp>
      <p:sp>
        <p:nvSpPr>
          <p:cNvPr id="284" name="Google Shape;284;p45"/>
          <p:cNvSpPr txBox="1"/>
          <p:nvPr/>
        </p:nvSpPr>
        <p:spPr>
          <a:xfrm>
            <a:off x="1719063" y="2721750"/>
            <a:ext cx="2025300" cy="4623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Demand and Capacity</a:t>
            </a:r>
            <a:endParaRPr>
              <a:solidFill>
                <a:srgbClr val="A72A1E"/>
              </a:solidFill>
              <a:latin typeface="Roboto"/>
              <a:ea typeface="Roboto"/>
              <a:cs typeface="Roboto"/>
              <a:sym typeface="Roboto"/>
            </a:endParaRPr>
          </a:p>
        </p:txBody>
      </p:sp>
      <p:sp>
        <p:nvSpPr>
          <p:cNvPr id="292" name="Google Shape;292;p45"/>
          <p:cNvSpPr txBox="1"/>
          <p:nvPr/>
        </p:nvSpPr>
        <p:spPr>
          <a:xfrm>
            <a:off x="2302531" y="4047653"/>
            <a:ext cx="8583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Time</a:t>
            </a:r>
            <a:endParaRPr>
              <a:solidFill>
                <a:srgbClr val="A72A1E"/>
              </a:solidFill>
              <a:latin typeface="Roboto"/>
              <a:ea typeface="Roboto"/>
              <a:cs typeface="Roboto"/>
              <a:sym typeface="Roboto"/>
            </a:endParaRPr>
          </a:p>
        </p:txBody>
      </p:sp>
      <p:cxnSp>
        <p:nvCxnSpPr>
          <p:cNvPr id="293" name="Google Shape;293;p45"/>
          <p:cNvCxnSpPr>
            <a:stCxn id="292" idx="0"/>
            <a:endCxn id="284" idx="2"/>
          </p:cNvCxnSpPr>
          <p:nvPr/>
        </p:nvCxnSpPr>
        <p:spPr>
          <a:xfrm rot="-5400000">
            <a:off x="2300131" y="3615503"/>
            <a:ext cx="863700" cy="600"/>
          </a:xfrm>
          <a:prstGeom prst="bentConnector3">
            <a:avLst>
              <a:gd fmla="val 49994" name="adj1"/>
            </a:avLst>
          </a:prstGeom>
          <a:noFill/>
          <a:ln cap="flat" cmpd="sng" w="19050">
            <a:solidFill>
              <a:srgbClr val="C2C2C2"/>
            </a:solidFill>
            <a:prstDash val="solid"/>
            <a:miter lim="8000"/>
            <a:headEnd len="sm" w="sm" type="none"/>
            <a:tailEnd len="sm" w="sm" type="none"/>
          </a:ln>
        </p:spPr>
      </p:cxnSp>
      <p:sp>
        <p:nvSpPr>
          <p:cNvPr id="294" name="Google Shape;294;p45"/>
          <p:cNvSpPr txBox="1"/>
          <p:nvPr/>
        </p:nvSpPr>
        <p:spPr>
          <a:xfrm>
            <a:off x="5789456" y="4047650"/>
            <a:ext cx="10680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Exchange Rate</a:t>
            </a:r>
            <a:endParaRPr>
              <a:solidFill>
                <a:srgbClr val="A72A1E"/>
              </a:solidFill>
              <a:latin typeface="Roboto"/>
              <a:ea typeface="Roboto"/>
              <a:cs typeface="Roboto"/>
              <a:sym typeface="Roboto"/>
            </a:endParaRPr>
          </a:p>
        </p:txBody>
      </p:sp>
      <p:cxnSp>
        <p:nvCxnSpPr>
          <p:cNvPr id="295" name="Google Shape;295;p45"/>
          <p:cNvCxnSpPr>
            <a:stCxn id="294" idx="0"/>
            <a:endCxn id="280" idx="2"/>
          </p:cNvCxnSpPr>
          <p:nvPr/>
        </p:nvCxnSpPr>
        <p:spPr>
          <a:xfrm rot="-5400000">
            <a:off x="5595956" y="3319550"/>
            <a:ext cx="1455600" cy="600"/>
          </a:xfrm>
          <a:prstGeom prst="bentConnector3">
            <a:avLst>
              <a:gd fmla="val 50001" name="adj1"/>
            </a:avLst>
          </a:prstGeom>
          <a:noFill/>
          <a:ln cap="flat" cmpd="sng" w="19050">
            <a:solidFill>
              <a:srgbClr val="C2C2C2"/>
            </a:solidFill>
            <a:prstDash val="solid"/>
            <a:miter lim="8000"/>
            <a:headEnd len="sm" w="sm" type="none"/>
            <a:tailEnd len="sm" w="sm" type="none"/>
          </a:ln>
        </p:spPr>
      </p:cxnSp>
      <p:cxnSp>
        <p:nvCxnSpPr>
          <p:cNvPr id="296" name="Google Shape;296;p45"/>
          <p:cNvCxnSpPr>
            <a:stCxn id="284" idx="0"/>
            <a:endCxn id="282" idx="2"/>
          </p:cNvCxnSpPr>
          <p:nvPr/>
        </p:nvCxnSpPr>
        <p:spPr>
          <a:xfrm flipH="1" rot="5400000">
            <a:off x="2625213" y="2615250"/>
            <a:ext cx="211800" cy="1200"/>
          </a:xfrm>
          <a:prstGeom prst="bentConnector3">
            <a:avLst>
              <a:gd fmla="val 49982" name="adj1"/>
            </a:avLst>
          </a:prstGeom>
          <a:noFill/>
          <a:ln cap="flat" cmpd="sng" w="19050">
            <a:solidFill>
              <a:srgbClr val="C2C2C2"/>
            </a:solidFill>
            <a:prstDash val="solid"/>
            <a:miter lim="8000"/>
            <a:headEnd len="sm" w="sm" type="none"/>
            <a:tailEnd len="sm" w="sm" type="none"/>
          </a:ln>
        </p:spPr>
      </p:cxnSp>
      <p:sp>
        <p:nvSpPr>
          <p:cNvPr id="297" name="Google Shape;297;p45"/>
          <p:cNvSpPr txBox="1"/>
          <p:nvPr/>
        </p:nvSpPr>
        <p:spPr>
          <a:xfrm>
            <a:off x="97038" y="4047650"/>
            <a:ext cx="9108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No. of Users</a:t>
            </a:r>
            <a:endParaRPr>
              <a:solidFill>
                <a:srgbClr val="A72A1E"/>
              </a:solidFill>
              <a:latin typeface="Roboto"/>
              <a:ea typeface="Roboto"/>
              <a:cs typeface="Roboto"/>
              <a:sym typeface="Roboto"/>
            </a:endParaRPr>
          </a:p>
        </p:txBody>
      </p:sp>
      <p:cxnSp>
        <p:nvCxnSpPr>
          <p:cNvPr id="298" name="Google Shape;298;p45"/>
          <p:cNvCxnSpPr>
            <a:stCxn id="297" idx="0"/>
            <a:endCxn id="284" idx="2"/>
          </p:cNvCxnSpPr>
          <p:nvPr/>
        </p:nvCxnSpPr>
        <p:spPr>
          <a:xfrm rot="-5400000">
            <a:off x="1210188" y="2526200"/>
            <a:ext cx="863700" cy="2179200"/>
          </a:xfrm>
          <a:prstGeom prst="bentConnector3">
            <a:avLst>
              <a:gd fmla="val 49994" name="adj1"/>
            </a:avLst>
          </a:prstGeom>
          <a:noFill/>
          <a:ln cap="flat" cmpd="sng" w="19050">
            <a:solidFill>
              <a:srgbClr val="C2C2C2"/>
            </a:solidFill>
            <a:prstDash val="solid"/>
            <a:miter lim="8000"/>
            <a:headEnd len="sm" w="sm" type="none"/>
            <a:tailEnd len="sm" w="sm" type="none"/>
          </a:ln>
        </p:spPr>
      </p:cxnSp>
      <p:sp>
        <p:nvSpPr>
          <p:cNvPr id="299" name="Google Shape;299;p45"/>
          <p:cNvSpPr txBox="1"/>
          <p:nvPr/>
        </p:nvSpPr>
        <p:spPr>
          <a:xfrm>
            <a:off x="8188664" y="4047653"/>
            <a:ext cx="858300" cy="525900"/>
          </a:xfrm>
          <a:prstGeom prst="rect">
            <a:avLst/>
          </a:prstGeom>
          <a:noFill/>
          <a:ln cap="flat" cmpd="sng" w="19050">
            <a:solidFill>
              <a:srgbClr val="A72A1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A72A1E"/>
                </a:solidFill>
                <a:latin typeface="Roboto"/>
                <a:ea typeface="Roboto"/>
                <a:cs typeface="Roboto"/>
                <a:sym typeface="Roboto"/>
              </a:rPr>
              <a:t>Op-Cost</a:t>
            </a:r>
            <a:endParaRPr>
              <a:solidFill>
                <a:srgbClr val="A72A1E"/>
              </a:solidFill>
              <a:latin typeface="Roboto"/>
              <a:ea typeface="Roboto"/>
              <a:cs typeface="Roboto"/>
              <a:sym typeface="Roboto"/>
            </a:endParaRPr>
          </a:p>
        </p:txBody>
      </p:sp>
      <p:cxnSp>
        <p:nvCxnSpPr>
          <p:cNvPr id="300" name="Google Shape;300;p45"/>
          <p:cNvCxnSpPr>
            <a:stCxn id="280" idx="2"/>
            <a:endCxn id="299" idx="0"/>
          </p:cNvCxnSpPr>
          <p:nvPr/>
        </p:nvCxnSpPr>
        <p:spPr>
          <a:xfrm flipH="1" rot="-5400000">
            <a:off x="6742912" y="2172614"/>
            <a:ext cx="1455600" cy="2294400"/>
          </a:xfrm>
          <a:prstGeom prst="bentConnector3">
            <a:avLst>
              <a:gd fmla="val 50001" name="adj1"/>
            </a:avLst>
          </a:prstGeom>
          <a:noFill/>
          <a:ln cap="flat" cmpd="sng" w="19050">
            <a:solidFill>
              <a:srgbClr val="C2C2C2"/>
            </a:solidFill>
            <a:prstDash val="solid"/>
            <a:miter lim="8000"/>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P</a:t>
            </a:r>
            <a:r>
              <a:rPr lang="en"/>
              <a:t>ain </a:t>
            </a:r>
            <a:r>
              <a:rPr lang="en"/>
              <a:t>P</a:t>
            </a:r>
            <a:r>
              <a:rPr lang="en"/>
              <a:t>oint of </a:t>
            </a:r>
            <a:r>
              <a:rPr lang="en"/>
              <a:t>C</a:t>
            </a:r>
            <a:r>
              <a:rPr lang="en"/>
              <a:t>urrent </a:t>
            </a:r>
            <a:r>
              <a:rPr lang="en"/>
              <a:t>S</a:t>
            </a:r>
            <a:r>
              <a:rPr lang="en"/>
              <a:t>olutions</a:t>
            </a:r>
            <a:endParaRPr/>
          </a:p>
        </p:txBody>
      </p:sp>
      <p:sp>
        <p:nvSpPr>
          <p:cNvPr id="306" name="Google Shape;306;p46"/>
          <p:cNvSpPr txBox="1"/>
          <p:nvPr>
            <p:ph idx="1" type="body"/>
          </p:nvPr>
        </p:nvSpPr>
        <p:spPr>
          <a:xfrm>
            <a:off x="311707" y="1448150"/>
            <a:ext cx="4249800" cy="5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50">
                <a:solidFill>
                  <a:srgbClr val="1D1C1D"/>
                </a:solidFill>
                <a:highlight>
                  <a:srgbClr val="FFFFFF"/>
                </a:highlight>
                <a:latin typeface="Arial"/>
                <a:ea typeface="Arial"/>
                <a:cs typeface="Arial"/>
                <a:sym typeface="Arial"/>
              </a:rPr>
              <a:t>1. </a:t>
            </a:r>
            <a:r>
              <a:rPr b="1" lang="en" sz="1650">
                <a:solidFill>
                  <a:srgbClr val="1D1C1D"/>
                </a:solidFill>
                <a:highlight>
                  <a:srgbClr val="FFFFFF"/>
                </a:highlight>
                <a:latin typeface="Arial"/>
                <a:ea typeface="Arial"/>
                <a:cs typeface="Arial"/>
                <a:sym typeface="Arial"/>
              </a:rPr>
              <a:t>Variable</a:t>
            </a:r>
            <a:endParaRPr b="1" sz="1650">
              <a:solidFill>
                <a:srgbClr val="1D1C1D"/>
              </a:solidFill>
              <a:highlight>
                <a:srgbClr val="FFFFFF"/>
              </a:highlight>
              <a:latin typeface="Arial"/>
              <a:ea typeface="Arial"/>
              <a:cs typeface="Arial"/>
              <a:sym typeface="Arial"/>
            </a:endParaRPr>
          </a:p>
          <a:p>
            <a:pPr indent="0" lvl="0" marL="0" rtl="0" algn="l">
              <a:spcBef>
                <a:spcPts val="0"/>
              </a:spcBef>
              <a:spcAft>
                <a:spcPts val="0"/>
              </a:spcAft>
              <a:buNone/>
            </a:pPr>
            <a:r>
              <a:rPr lang="en" sz="1650">
                <a:solidFill>
                  <a:srgbClr val="1D1C1D"/>
                </a:solidFill>
                <a:highlight>
                  <a:srgbClr val="FFFFFF"/>
                </a:highlight>
                <a:latin typeface="Arial"/>
                <a:ea typeface="Arial"/>
                <a:cs typeface="Arial"/>
                <a:sym typeface="Arial"/>
              </a:rPr>
              <a:t>Price is not a stand alone variable</a:t>
            </a:r>
            <a:endParaRPr b="1" sz="1650">
              <a:solidFill>
                <a:srgbClr val="1D1C1D"/>
              </a:solidFill>
              <a:highlight>
                <a:srgbClr val="FFFFFF"/>
              </a:highlight>
              <a:latin typeface="Arial"/>
              <a:ea typeface="Arial"/>
              <a:cs typeface="Arial"/>
              <a:sym typeface="Arial"/>
            </a:endParaRPr>
          </a:p>
        </p:txBody>
      </p:sp>
      <p:sp>
        <p:nvSpPr>
          <p:cNvPr id="307" name="Google Shape;307;p46"/>
          <p:cNvSpPr txBox="1"/>
          <p:nvPr/>
        </p:nvSpPr>
        <p:spPr>
          <a:xfrm>
            <a:off x="311707" y="2220375"/>
            <a:ext cx="4809900" cy="67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50">
                <a:solidFill>
                  <a:srgbClr val="1D1C1D"/>
                </a:solidFill>
                <a:highlight>
                  <a:schemeClr val="lt1"/>
                </a:highlight>
              </a:rPr>
              <a:t>2. Complexity</a:t>
            </a:r>
            <a:endParaRPr b="1" sz="1650">
              <a:solidFill>
                <a:srgbClr val="1D1C1D"/>
              </a:solidFill>
              <a:highlight>
                <a:schemeClr val="lt1"/>
              </a:highlight>
            </a:endParaRPr>
          </a:p>
          <a:p>
            <a:pPr indent="0" lvl="0" marL="0" rtl="0" algn="l">
              <a:lnSpc>
                <a:spcPct val="115000"/>
              </a:lnSpc>
              <a:spcBef>
                <a:spcPts val="0"/>
              </a:spcBef>
              <a:spcAft>
                <a:spcPts val="0"/>
              </a:spcAft>
              <a:buNone/>
            </a:pPr>
            <a:r>
              <a:rPr lang="en" sz="1650">
                <a:solidFill>
                  <a:srgbClr val="1D1C1D"/>
                </a:solidFill>
                <a:highlight>
                  <a:schemeClr val="lt1"/>
                </a:highlight>
              </a:rPr>
              <a:t>It depends on</a:t>
            </a:r>
            <a:r>
              <a:rPr b="1" lang="en" sz="1650">
                <a:solidFill>
                  <a:srgbClr val="1D1C1D"/>
                </a:solidFill>
                <a:highlight>
                  <a:schemeClr val="lt1"/>
                </a:highlight>
              </a:rPr>
              <a:t> </a:t>
            </a:r>
            <a:r>
              <a:rPr lang="en" sz="1650">
                <a:solidFill>
                  <a:srgbClr val="1D1C1D"/>
                </a:solidFill>
                <a:highlight>
                  <a:schemeClr val="lt1"/>
                </a:highlight>
              </a:rPr>
              <a:t>so many factors</a:t>
            </a:r>
            <a:r>
              <a:rPr b="1" lang="en" sz="1650">
                <a:solidFill>
                  <a:srgbClr val="1D1C1D"/>
                </a:solidFill>
                <a:highlight>
                  <a:schemeClr val="lt1"/>
                </a:highlight>
              </a:rPr>
              <a:t> </a:t>
            </a:r>
            <a:r>
              <a:rPr lang="en" sz="1650">
                <a:solidFill>
                  <a:srgbClr val="1D1C1D"/>
                </a:solidFill>
                <a:highlight>
                  <a:schemeClr val="lt1"/>
                </a:highlight>
              </a:rPr>
              <a:t>aforementioned</a:t>
            </a:r>
            <a:endParaRPr sz="1650">
              <a:solidFill>
                <a:srgbClr val="1D1C1D"/>
              </a:solidFill>
              <a:highlight>
                <a:schemeClr val="lt1"/>
              </a:highlight>
            </a:endParaRPr>
          </a:p>
          <a:p>
            <a:pPr indent="0" lvl="0" marL="0" rtl="0" algn="l">
              <a:lnSpc>
                <a:spcPct val="115000"/>
              </a:lnSpc>
              <a:spcBef>
                <a:spcPts val="0"/>
              </a:spcBef>
              <a:spcAft>
                <a:spcPts val="0"/>
              </a:spcAft>
              <a:buNone/>
            </a:pPr>
            <a:r>
              <a:t/>
            </a:r>
            <a:endParaRPr b="1" sz="1650">
              <a:solidFill>
                <a:srgbClr val="1D1C1D"/>
              </a:solidFill>
              <a:highlight>
                <a:schemeClr val="lt1"/>
              </a:highlight>
            </a:endParaRPr>
          </a:p>
        </p:txBody>
      </p:sp>
      <p:sp>
        <p:nvSpPr>
          <p:cNvPr id="308" name="Google Shape;308;p46"/>
          <p:cNvSpPr txBox="1"/>
          <p:nvPr/>
        </p:nvSpPr>
        <p:spPr>
          <a:xfrm>
            <a:off x="311700" y="3037350"/>
            <a:ext cx="5057700" cy="95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650">
                <a:solidFill>
                  <a:srgbClr val="1D1C1D"/>
                </a:solidFill>
                <a:highlight>
                  <a:schemeClr val="lt1"/>
                </a:highlight>
              </a:rPr>
              <a:t>3. Limitation of Model</a:t>
            </a:r>
            <a:endParaRPr b="1" sz="1650">
              <a:solidFill>
                <a:srgbClr val="1D1C1D"/>
              </a:solidFill>
              <a:highlight>
                <a:schemeClr val="lt1"/>
              </a:highlight>
            </a:endParaRPr>
          </a:p>
          <a:p>
            <a:pPr indent="0" lvl="0" marL="0" rtl="0" algn="l">
              <a:lnSpc>
                <a:spcPct val="115000"/>
              </a:lnSpc>
              <a:spcBef>
                <a:spcPts val="0"/>
              </a:spcBef>
              <a:spcAft>
                <a:spcPts val="0"/>
              </a:spcAft>
              <a:buNone/>
            </a:pPr>
            <a:r>
              <a:rPr lang="en" sz="1650">
                <a:solidFill>
                  <a:srgbClr val="1D1C1D"/>
                </a:solidFill>
                <a:highlight>
                  <a:schemeClr val="lt1"/>
                </a:highlight>
              </a:rPr>
              <a:t>Statistical measure focusing solely on price doesn’t work very well (ARIMA) due to omitted variable bias. </a:t>
            </a:r>
            <a:endParaRPr sz="1650">
              <a:solidFill>
                <a:srgbClr val="1D1C1D"/>
              </a:solidFill>
              <a:highlight>
                <a:schemeClr val="lt1"/>
              </a:highlight>
            </a:endParaRPr>
          </a:p>
          <a:p>
            <a:pPr indent="0" lvl="0" marL="0" rtl="0" algn="l">
              <a:lnSpc>
                <a:spcPct val="115000"/>
              </a:lnSpc>
              <a:spcBef>
                <a:spcPts val="0"/>
              </a:spcBef>
              <a:spcAft>
                <a:spcPts val="0"/>
              </a:spcAft>
              <a:buNone/>
            </a:pPr>
            <a:r>
              <a:t/>
            </a:r>
            <a:endParaRPr sz="1650">
              <a:solidFill>
                <a:srgbClr val="1D1C1D"/>
              </a:solidFill>
              <a:highlight>
                <a:schemeClr val="lt1"/>
              </a:highlight>
            </a:endParaRPr>
          </a:p>
          <a:p>
            <a:pPr indent="0" lvl="0" marL="0" rtl="0" algn="l">
              <a:lnSpc>
                <a:spcPct val="115000"/>
              </a:lnSpc>
              <a:spcBef>
                <a:spcPts val="0"/>
              </a:spcBef>
              <a:spcAft>
                <a:spcPts val="0"/>
              </a:spcAft>
              <a:buNone/>
            </a:pPr>
            <a:r>
              <a:t/>
            </a:r>
            <a:endParaRPr b="1" sz="1650">
              <a:solidFill>
                <a:srgbClr val="1D1C1D"/>
              </a:solidFill>
              <a:highlight>
                <a:schemeClr val="lt1"/>
              </a:highlight>
            </a:endParaRPr>
          </a:p>
        </p:txBody>
      </p:sp>
      <p:pic>
        <p:nvPicPr>
          <p:cNvPr id="309" name="Google Shape;309;p46"/>
          <p:cNvPicPr preferRelativeResize="0"/>
          <p:nvPr/>
        </p:nvPicPr>
        <p:blipFill>
          <a:blip r:embed="rId3">
            <a:alphaModFix/>
          </a:blip>
          <a:stretch>
            <a:fillRect/>
          </a:stretch>
        </p:blipFill>
        <p:spPr>
          <a:xfrm>
            <a:off x="5536650" y="1186850"/>
            <a:ext cx="3295650" cy="32956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7"/>
          <p:cNvSpPr/>
          <p:nvPr/>
        </p:nvSpPr>
        <p:spPr>
          <a:xfrm>
            <a:off x="6868725" y="-7800"/>
            <a:ext cx="2275200" cy="5143500"/>
          </a:xfrm>
          <a:prstGeom prst="rect">
            <a:avLst/>
          </a:prstGeom>
          <a:gradFill>
            <a:gsLst>
              <a:gs pos="0">
                <a:srgbClr val="3177EE"/>
              </a:gs>
              <a:gs pos="100000">
                <a:srgbClr val="113D8A"/>
              </a:gs>
            </a:gsLst>
            <a:path path="circle">
              <a:fillToRect b="50%" l="50%" r="50%" t="50%"/>
            </a:path>
            <a:tileRect/>
          </a:gra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47"/>
          <p:cNvSpPr txBox="1"/>
          <p:nvPr>
            <p:ph type="title"/>
          </p:nvPr>
        </p:nvSpPr>
        <p:spPr>
          <a:xfrm>
            <a:off x="311700" y="410000"/>
            <a:ext cx="57318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Solution</a:t>
            </a:r>
            <a:endParaRPr/>
          </a:p>
          <a:p>
            <a:pPr indent="0" lvl="0" marL="0" rtl="0" algn="l">
              <a:spcBef>
                <a:spcPts val="0"/>
              </a:spcBef>
              <a:spcAft>
                <a:spcPts val="0"/>
              </a:spcAft>
              <a:buNone/>
            </a:pPr>
            <a:r>
              <a:t/>
            </a:r>
            <a:endParaRPr/>
          </a:p>
        </p:txBody>
      </p:sp>
      <p:sp>
        <p:nvSpPr>
          <p:cNvPr id="316" name="Google Shape;316;p47"/>
          <p:cNvSpPr txBox="1"/>
          <p:nvPr>
            <p:ph idx="1" type="body"/>
          </p:nvPr>
        </p:nvSpPr>
        <p:spPr>
          <a:xfrm>
            <a:off x="932275" y="1416550"/>
            <a:ext cx="4042200" cy="1219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50">
                <a:solidFill>
                  <a:srgbClr val="1D1C1D"/>
                </a:solidFill>
                <a:highlight>
                  <a:srgbClr val="FFFFFF"/>
                </a:highlight>
                <a:latin typeface="Arial"/>
                <a:ea typeface="Arial"/>
                <a:cs typeface="Arial"/>
                <a:sym typeface="Arial"/>
              </a:rPr>
              <a:t>Autoregressive Recurrent Neural Networks</a:t>
            </a:r>
            <a:r>
              <a:rPr lang="en" sz="1450">
                <a:solidFill>
                  <a:srgbClr val="1D1C1D"/>
                </a:solidFill>
                <a:highlight>
                  <a:srgbClr val="FFFFFF"/>
                </a:highlight>
                <a:latin typeface="Arial"/>
                <a:ea typeface="Arial"/>
                <a:cs typeface="Arial"/>
                <a:sym typeface="Arial"/>
              </a:rPr>
              <a:t> to capture the subtle interactions </a:t>
            </a:r>
            <a:r>
              <a:rPr lang="en" sz="1450">
                <a:solidFill>
                  <a:srgbClr val="1D1C1D"/>
                </a:solidFill>
                <a:highlight>
                  <a:srgbClr val="FFFFFF"/>
                </a:highlight>
                <a:latin typeface="Arial"/>
                <a:ea typeface="Arial"/>
                <a:cs typeface="Arial"/>
                <a:sym typeface="Arial"/>
              </a:rPr>
              <a:t>among</a:t>
            </a:r>
            <a:r>
              <a:rPr lang="en" sz="1450">
                <a:solidFill>
                  <a:srgbClr val="1D1C1D"/>
                </a:solidFill>
                <a:highlight>
                  <a:srgbClr val="FFFFFF"/>
                </a:highlight>
                <a:latin typeface="Arial"/>
                <a:ea typeface="Arial"/>
                <a:cs typeface="Arial"/>
                <a:sym typeface="Arial"/>
              </a:rPr>
              <a:t> various factors affecting the price</a:t>
            </a:r>
            <a:endParaRPr sz="2100"/>
          </a:p>
        </p:txBody>
      </p:sp>
      <p:pic>
        <p:nvPicPr>
          <p:cNvPr id="317" name="Google Shape;317;p47"/>
          <p:cNvPicPr preferRelativeResize="0"/>
          <p:nvPr/>
        </p:nvPicPr>
        <p:blipFill>
          <a:blip r:embed="rId3">
            <a:alphaModFix/>
          </a:blip>
          <a:stretch>
            <a:fillRect/>
          </a:stretch>
        </p:blipFill>
        <p:spPr>
          <a:xfrm>
            <a:off x="5068500" y="1017800"/>
            <a:ext cx="3681600" cy="3174300"/>
          </a:xfrm>
          <a:prstGeom prst="roundRect">
            <a:avLst>
              <a:gd fmla="val 7407" name="adj"/>
            </a:avLst>
          </a:prstGeom>
          <a:noFill/>
          <a:ln cap="flat" cmpd="sng" w="38100">
            <a:solidFill>
              <a:srgbClr val="FFFFFF"/>
            </a:solidFill>
            <a:prstDash val="solid"/>
            <a:round/>
            <a:headEnd len="sm" w="sm" type="none"/>
            <a:tailEnd len="sm" w="sm" type="none"/>
          </a:ln>
        </p:spPr>
      </p:pic>
      <p:sp>
        <p:nvSpPr>
          <p:cNvPr id="318" name="Google Shape;318;p47"/>
          <p:cNvSpPr/>
          <p:nvPr/>
        </p:nvSpPr>
        <p:spPr>
          <a:xfrm>
            <a:off x="311698" y="1541000"/>
            <a:ext cx="507550" cy="507550"/>
          </a:xfrm>
          <a:custGeom>
            <a:rect b="b" l="l" r="r" t="t"/>
            <a:pathLst>
              <a:path extrusionOk="0" h="176" w="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rgbClr val="2038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Montserrat"/>
              <a:ea typeface="Montserrat"/>
              <a:cs typeface="Montserrat"/>
              <a:sym typeface="Montserrat"/>
            </a:endParaRPr>
          </a:p>
        </p:txBody>
      </p:sp>
      <p:sp>
        <p:nvSpPr>
          <p:cNvPr id="319" name="Google Shape;319;p47"/>
          <p:cNvSpPr txBox="1"/>
          <p:nvPr/>
        </p:nvSpPr>
        <p:spPr>
          <a:xfrm>
            <a:off x="932275" y="2591050"/>
            <a:ext cx="4061400" cy="975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450">
                <a:solidFill>
                  <a:srgbClr val="1D1C1D"/>
                </a:solidFill>
                <a:highlight>
                  <a:schemeClr val="lt1"/>
                </a:highlight>
              </a:rPr>
              <a:t>Automated Pipeline</a:t>
            </a:r>
            <a:r>
              <a:rPr lang="en" sz="1450">
                <a:solidFill>
                  <a:srgbClr val="1D1C1D"/>
                </a:solidFill>
                <a:highlight>
                  <a:schemeClr val="lt1"/>
                </a:highlight>
              </a:rPr>
              <a:t> to gather input variables from multiple sources and generate the most updated hourly forecast 7 days ahead</a:t>
            </a:r>
            <a:endParaRPr sz="1700">
              <a:latin typeface="Roboto"/>
              <a:ea typeface="Roboto"/>
              <a:cs typeface="Roboto"/>
              <a:sym typeface="Roboto"/>
            </a:endParaRPr>
          </a:p>
        </p:txBody>
      </p:sp>
      <p:sp>
        <p:nvSpPr>
          <p:cNvPr id="320" name="Google Shape;320;p47"/>
          <p:cNvSpPr/>
          <p:nvPr/>
        </p:nvSpPr>
        <p:spPr>
          <a:xfrm>
            <a:off x="311698" y="2678925"/>
            <a:ext cx="507550" cy="507550"/>
          </a:xfrm>
          <a:custGeom>
            <a:rect b="b" l="l" r="r" t="t"/>
            <a:pathLst>
              <a:path extrusionOk="0" h="176" w="176">
                <a:moveTo>
                  <a:pt x="88" y="110"/>
                </a:moveTo>
                <a:cubicBezTo>
                  <a:pt x="51" y="73"/>
                  <a:pt x="51" y="73"/>
                  <a:pt x="51" y="73"/>
                </a:cubicBezTo>
                <a:cubicBezTo>
                  <a:pt x="50" y="72"/>
                  <a:pt x="49" y="72"/>
                  <a:pt x="48" y="72"/>
                </a:cubicBezTo>
                <a:cubicBezTo>
                  <a:pt x="46" y="72"/>
                  <a:pt x="44" y="74"/>
                  <a:pt x="44" y="76"/>
                </a:cubicBezTo>
                <a:cubicBezTo>
                  <a:pt x="44" y="77"/>
                  <a:pt x="44" y="78"/>
                  <a:pt x="45" y="79"/>
                </a:cubicBezTo>
                <a:cubicBezTo>
                  <a:pt x="85" y="119"/>
                  <a:pt x="85" y="119"/>
                  <a:pt x="85" y="119"/>
                </a:cubicBezTo>
                <a:cubicBezTo>
                  <a:pt x="86" y="120"/>
                  <a:pt x="87" y="120"/>
                  <a:pt x="88" y="120"/>
                </a:cubicBezTo>
                <a:cubicBezTo>
                  <a:pt x="89" y="120"/>
                  <a:pt x="90" y="120"/>
                  <a:pt x="91" y="119"/>
                </a:cubicBezTo>
                <a:cubicBezTo>
                  <a:pt x="91" y="119"/>
                  <a:pt x="91" y="119"/>
                  <a:pt x="91" y="119"/>
                </a:cubicBezTo>
                <a:cubicBezTo>
                  <a:pt x="158" y="49"/>
                  <a:pt x="158" y="49"/>
                  <a:pt x="158" y="49"/>
                </a:cubicBezTo>
                <a:cubicBezTo>
                  <a:pt x="158" y="49"/>
                  <a:pt x="158" y="49"/>
                  <a:pt x="158" y="49"/>
                </a:cubicBezTo>
                <a:cubicBezTo>
                  <a:pt x="163" y="43"/>
                  <a:pt x="163" y="43"/>
                  <a:pt x="163" y="43"/>
                </a:cubicBezTo>
                <a:cubicBezTo>
                  <a:pt x="163" y="43"/>
                  <a:pt x="163" y="43"/>
                  <a:pt x="163" y="43"/>
                </a:cubicBezTo>
                <a:cubicBezTo>
                  <a:pt x="175" y="31"/>
                  <a:pt x="175" y="31"/>
                  <a:pt x="175" y="31"/>
                </a:cubicBezTo>
                <a:cubicBezTo>
                  <a:pt x="175" y="31"/>
                  <a:pt x="175" y="31"/>
                  <a:pt x="175" y="31"/>
                </a:cubicBezTo>
                <a:cubicBezTo>
                  <a:pt x="176" y="30"/>
                  <a:pt x="176" y="29"/>
                  <a:pt x="176" y="28"/>
                </a:cubicBezTo>
                <a:cubicBezTo>
                  <a:pt x="176" y="26"/>
                  <a:pt x="174" y="24"/>
                  <a:pt x="172" y="24"/>
                </a:cubicBezTo>
                <a:cubicBezTo>
                  <a:pt x="171" y="24"/>
                  <a:pt x="170" y="24"/>
                  <a:pt x="169" y="25"/>
                </a:cubicBezTo>
                <a:cubicBezTo>
                  <a:pt x="169" y="25"/>
                  <a:pt x="169" y="25"/>
                  <a:pt x="169" y="25"/>
                </a:cubicBezTo>
                <a:cubicBezTo>
                  <a:pt x="159" y="36"/>
                  <a:pt x="159" y="36"/>
                  <a:pt x="159" y="36"/>
                </a:cubicBezTo>
                <a:cubicBezTo>
                  <a:pt x="159" y="36"/>
                  <a:pt x="159" y="36"/>
                  <a:pt x="159" y="36"/>
                </a:cubicBezTo>
                <a:cubicBezTo>
                  <a:pt x="153" y="42"/>
                  <a:pt x="153" y="42"/>
                  <a:pt x="153" y="42"/>
                </a:cubicBezTo>
                <a:cubicBezTo>
                  <a:pt x="153" y="42"/>
                  <a:pt x="153" y="42"/>
                  <a:pt x="153" y="42"/>
                </a:cubicBezTo>
                <a:lnTo>
                  <a:pt x="88" y="110"/>
                </a:lnTo>
                <a:close/>
                <a:moveTo>
                  <a:pt x="169" y="54"/>
                </a:moveTo>
                <a:cubicBezTo>
                  <a:pt x="167" y="53"/>
                  <a:pt x="165" y="53"/>
                  <a:pt x="163" y="54"/>
                </a:cubicBezTo>
                <a:cubicBezTo>
                  <a:pt x="162" y="55"/>
                  <a:pt x="162" y="57"/>
                  <a:pt x="162" y="58"/>
                </a:cubicBezTo>
                <a:cubicBezTo>
                  <a:pt x="162" y="58"/>
                  <a:pt x="162" y="58"/>
                  <a:pt x="162" y="58"/>
                </a:cubicBezTo>
                <a:cubicBezTo>
                  <a:pt x="166" y="68"/>
                  <a:pt x="168" y="78"/>
                  <a:pt x="168" y="88"/>
                </a:cubicBezTo>
                <a:cubicBezTo>
                  <a:pt x="168" y="132"/>
                  <a:pt x="132" y="168"/>
                  <a:pt x="88" y="168"/>
                </a:cubicBezTo>
                <a:cubicBezTo>
                  <a:pt x="44" y="168"/>
                  <a:pt x="8" y="132"/>
                  <a:pt x="8" y="88"/>
                </a:cubicBezTo>
                <a:cubicBezTo>
                  <a:pt x="8" y="44"/>
                  <a:pt x="44" y="8"/>
                  <a:pt x="88" y="8"/>
                </a:cubicBezTo>
                <a:cubicBezTo>
                  <a:pt x="111" y="8"/>
                  <a:pt x="131" y="17"/>
                  <a:pt x="146" y="33"/>
                </a:cubicBezTo>
                <a:cubicBezTo>
                  <a:pt x="146" y="32"/>
                  <a:pt x="146" y="32"/>
                  <a:pt x="146" y="32"/>
                </a:cubicBezTo>
                <a:cubicBezTo>
                  <a:pt x="147" y="34"/>
                  <a:pt x="150" y="34"/>
                  <a:pt x="151" y="32"/>
                </a:cubicBezTo>
                <a:cubicBezTo>
                  <a:pt x="153" y="31"/>
                  <a:pt x="153" y="28"/>
                  <a:pt x="151" y="27"/>
                </a:cubicBezTo>
                <a:cubicBezTo>
                  <a:pt x="151" y="27"/>
                  <a:pt x="151" y="26"/>
                  <a:pt x="151" y="26"/>
                </a:cubicBezTo>
                <a:cubicBezTo>
                  <a:pt x="135" y="10"/>
                  <a:pt x="113" y="0"/>
                  <a:pt x="88" y="0"/>
                </a:cubicBezTo>
                <a:cubicBezTo>
                  <a:pt x="39" y="0"/>
                  <a:pt x="0" y="39"/>
                  <a:pt x="0" y="88"/>
                </a:cubicBezTo>
                <a:cubicBezTo>
                  <a:pt x="0" y="137"/>
                  <a:pt x="39" y="176"/>
                  <a:pt x="88" y="176"/>
                </a:cubicBezTo>
                <a:cubicBezTo>
                  <a:pt x="137" y="176"/>
                  <a:pt x="176" y="137"/>
                  <a:pt x="176" y="88"/>
                </a:cubicBezTo>
                <a:cubicBezTo>
                  <a:pt x="176" y="77"/>
                  <a:pt x="174" y="66"/>
                  <a:pt x="170" y="56"/>
                </a:cubicBezTo>
                <a:cubicBezTo>
                  <a:pt x="170" y="55"/>
                  <a:pt x="169" y="55"/>
                  <a:pt x="169" y="54"/>
                </a:cubicBezTo>
              </a:path>
            </a:pathLst>
          </a:custGeom>
          <a:solidFill>
            <a:srgbClr val="203864"/>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270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48"/>
          <p:cNvSpPr/>
          <p:nvPr/>
        </p:nvSpPr>
        <p:spPr>
          <a:xfrm>
            <a:off x="5491875" y="1755025"/>
            <a:ext cx="3351000" cy="2106900"/>
          </a:xfrm>
          <a:prstGeom prst="rect">
            <a:avLst/>
          </a:prstGeom>
          <a:noFill/>
          <a:ln cap="flat" cmpd="sng" w="19050">
            <a:solidFill>
              <a:srgbClr val="FF0000"/>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8"/>
          <p:cNvSpPr/>
          <p:nvPr/>
        </p:nvSpPr>
        <p:spPr>
          <a:xfrm>
            <a:off x="302100" y="1404825"/>
            <a:ext cx="4400400" cy="3420300"/>
          </a:xfrm>
          <a:prstGeom prst="rect">
            <a:avLst/>
          </a:prstGeom>
          <a:noFill/>
          <a:ln cap="flat" cmpd="sng" w="9525">
            <a:solidFill>
              <a:schemeClr val="dk2"/>
            </a:solidFill>
            <a:prstDash val="dot"/>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48"/>
          <p:cNvSpPr txBox="1"/>
          <p:nvPr>
            <p:ph type="title"/>
          </p:nvPr>
        </p:nvSpPr>
        <p:spPr>
          <a:xfrm>
            <a:off x="302100" y="236975"/>
            <a:ext cx="84579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Model Evaluation</a:t>
            </a:r>
            <a:endParaRPr b="1" sz="2200"/>
          </a:p>
        </p:txBody>
      </p:sp>
      <p:pic>
        <p:nvPicPr>
          <p:cNvPr id="328" name="Google Shape;328;p48"/>
          <p:cNvPicPr preferRelativeResize="0"/>
          <p:nvPr/>
        </p:nvPicPr>
        <p:blipFill rotWithShape="1">
          <a:blip r:embed="rId3">
            <a:alphaModFix/>
          </a:blip>
          <a:srcRect b="1756" l="0" r="0" t="1756"/>
          <a:stretch/>
        </p:blipFill>
        <p:spPr>
          <a:xfrm>
            <a:off x="561350" y="1613025"/>
            <a:ext cx="3881901" cy="3144351"/>
          </a:xfrm>
          <a:prstGeom prst="rect">
            <a:avLst/>
          </a:prstGeom>
          <a:noFill/>
          <a:ln>
            <a:noFill/>
          </a:ln>
        </p:spPr>
      </p:pic>
      <p:sp>
        <p:nvSpPr>
          <p:cNvPr descr="Arrow Clockwise curve" id="329" name="Google Shape;329;p48"/>
          <p:cNvSpPr/>
          <p:nvPr/>
        </p:nvSpPr>
        <p:spPr>
          <a:xfrm rot="5167520">
            <a:off x="4376608" y="2385988"/>
            <a:ext cx="694913" cy="1290821"/>
          </a:xfrm>
          <a:custGeom>
            <a:rect b="b" l="l" r="r" t="t"/>
            <a:pathLst>
              <a:path extrusionOk="0" h="704876" w="552450">
                <a:moveTo>
                  <a:pt x="552450" y="704876"/>
                </a:moveTo>
                <a:cubicBezTo>
                  <a:pt x="552450" y="704876"/>
                  <a:pt x="323850" y="633439"/>
                  <a:pt x="323850" y="228626"/>
                </a:cubicBezTo>
                <a:lnTo>
                  <a:pt x="457200" y="228626"/>
                </a:lnTo>
                <a:lnTo>
                  <a:pt x="228600" y="26"/>
                </a:lnTo>
                <a:cubicBezTo>
                  <a:pt x="228600" y="-2831"/>
                  <a:pt x="0" y="228626"/>
                  <a:pt x="0" y="228626"/>
                </a:cubicBezTo>
                <a:lnTo>
                  <a:pt x="123825" y="228626"/>
                </a:lnTo>
                <a:cubicBezTo>
                  <a:pt x="123825" y="229579"/>
                  <a:pt x="159068" y="615341"/>
                  <a:pt x="552450" y="704876"/>
                </a:cubicBezTo>
                <a:close/>
              </a:path>
            </a:pathLst>
          </a:custGeom>
          <a:solidFill>
            <a:srgbClr val="FF000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330" name="Google Shape;330;p48"/>
          <p:cNvSpPr txBox="1"/>
          <p:nvPr/>
        </p:nvSpPr>
        <p:spPr>
          <a:xfrm>
            <a:off x="302100" y="688950"/>
            <a:ext cx="8615700" cy="61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Roboto"/>
                <a:ea typeface="Roboto"/>
                <a:cs typeface="Roboto"/>
                <a:sym typeface="Roboto"/>
              </a:rPr>
              <a:t>Mean Absolute Error (MAE) to measure the </a:t>
            </a:r>
            <a:r>
              <a:rPr b="1" lang="en" sz="1500">
                <a:latin typeface="Roboto"/>
                <a:ea typeface="Roboto"/>
                <a:cs typeface="Roboto"/>
                <a:sym typeface="Roboto"/>
              </a:rPr>
              <a:t>unscaled absolute difference </a:t>
            </a:r>
            <a:r>
              <a:rPr lang="en" sz="1500">
                <a:latin typeface="Roboto"/>
                <a:ea typeface="Roboto"/>
                <a:cs typeface="Roboto"/>
                <a:sym typeface="Roboto"/>
              </a:rPr>
              <a:t>between actual and forecast value which is </a:t>
            </a:r>
            <a:r>
              <a:rPr b="1" lang="en" sz="1500">
                <a:latin typeface="Roboto"/>
                <a:ea typeface="Roboto"/>
                <a:cs typeface="Roboto"/>
                <a:sym typeface="Roboto"/>
              </a:rPr>
              <a:t>less impacted by outliers</a:t>
            </a:r>
            <a:endParaRPr b="1" sz="1500">
              <a:latin typeface="Roboto"/>
              <a:ea typeface="Roboto"/>
              <a:cs typeface="Roboto"/>
              <a:sym typeface="Roboto"/>
            </a:endParaRPr>
          </a:p>
        </p:txBody>
      </p:sp>
      <p:sp>
        <p:nvSpPr>
          <p:cNvPr id="331" name="Google Shape;331;p48"/>
          <p:cNvSpPr txBox="1"/>
          <p:nvPr/>
        </p:nvSpPr>
        <p:spPr>
          <a:xfrm>
            <a:off x="5536575" y="1755025"/>
            <a:ext cx="3306300" cy="8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FBB321"/>
                </a:solidFill>
                <a:latin typeface="Roboto"/>
                <a:ea typeface="Roboto"/>
                <a:cs typeface="Roboto"/>
                <a:sym typeface="Roboto"/>
              </a:rPr>
              <a:t>Winner</a:t>
            </a:r>
            <a:r>
              <a:rPr b="1" lang="en" sz="1900">
                <a:solidFill>
                  <a:srgbClr val="FBB321"/>
                </a:solidFill>
                <a:latin typeface="Roboto"/>
                <a:ea typeface="Roboto"/>
                <a:cs typeface="Roboto"/>
                <a:sym typeface="Roboto"/>
              </a:rPr>
              <a:t>: </a:t>
            </a:r>
            <a:endParaRPr b="1" sz="1900">
              <a:solidFill>
                <a:srgbClr val="FBB321"/>
              </a:solidFill>
              <a:latin typeface="Roboto"/>
              <a:ea typeface="Roboto"/>
              <a:cs typeface="Roboto"/>
              <a:sym typeface="Roboto"/>
            </a:endParaRPr>
          </a:p>
          <a:p>
            <a:pPr indent="0" lvl="0" marL="0" rtl="0" algn="l">
              <a:spcBef>
                <a:spcPts val="0"/>
              </a:spcBef>
              <a:spcAft>
                <a:spcPts val="0"/>
              </a:spcAft>
              <a:buNone/>
            </a:pPr>
            <a:r>
              <a:rPr b="1" lang="en" sz="2300">
                <a:latin typeface="Roboto"/>
                <a:ea typeface="Roboto"/>
                <a:cs typeface="Roboto"/>
                <a:sym typeface="Roboto"/>
              </a:rPr>
              <a:t>   Autoregressive RNN</a:t>
            </a:r>
            <a:r>
              <a:rPr b="1" lang="en" sz="2300">
                <a:latin typeface="Roboto"/>
                <a:ea typeface="Roboto"/>
                <a:cs typeface="Roboto"/>
                <a:sym typeface="Roboto"/>
              </a:rPr>
              <a:t> !</a:t>
            </a:r>
            <a:endParaRPr b="1" sz="2300">
              <a:latin typeface="Roboto"/>
              <a:ea typeface="Roboto"/>
              <a:cs typeface="Roboto"/>
              <a:sym typeface="Roboto"/>
            </a:endParaRPr>
          </a:p>
        </p:txBody>
      </p:sp>
      <p:sp>
        <p:nvSpPr>
          <p:cNvPr id="332" name="Google Shape;332;p48"/>
          <p:cNvSpPr txBox="1"/>
          <p:nvPr/>
        </p:nvSpPr>
        <p:spPr>
          <a:xfrm>
            <a:off x="1629550" y="1404825"/>
            <a:ext cx="2148300" cy="51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Roboto"/>
                <a:ea typeface="Roboto"/>
                <a:cs typeface="Roboto"/>
                <a:sym typeface="Roboto"/>
              </a:rPr>
              <a:t>Mean Absolute Error </a:t>
            </a:r>
            <a:endParaRPr b="1" sz="1900">
              <a:latin typeface="Roboto"/>
              <a:ea typeface="Roboto"/>
              <a:cs typeface="Roboto"/>
              <a:sym typeface="Roboto"/>
            </a:endParaRPr>
          </a:p>
        </p:txBody>
      </p:sp>
      <p:sp>
        <p:nvSpPr>
          <p:cNvPr id="333" name="Google Shape;333;p48">
            <a:hlinkClick r:id="rId4"/>
          </p:cNvPr>
          <p:cNvSpPr/>
          <p:nvPr/>
        </p:nvSpPr>
        <p:spPr>
          <a:xfrm>
            <a:off x="5880375" y="2808500"/>
            <a:ext cx="2658300" cy="667200"/>
          </a:xfrm>
          <a:prstGeom prst="roundRect">
            <a:avLst>
              <a:gd fmla="val 16667" name="adj"/>
            </a:avLst>
          </a:prstGeom>
          <a:solidFill>
            <a:srgbClr val="3C78D8"/>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48">
            <a:hlinkClick r:id="rId5"/>
          </p:cNvPr>
          <p:cNvSpPr/>
          <p:nvPr/>
        </p:nvSpPr>
        <p:spPr>
          <a:xfrm>
            <a:off x="6214873" y="2970734"/>
            <a:ext cx="1923107" cy="308115"/>
          </a:xfrm>
          <a:prstGeom prst="rect">
            <a:avLst/>
          </a:prstGeom>
        </p:spPr>
        <p:txBody>
          <a:bodyPr>
            <a:prstTxWarp prst="textPlain"/>
          </a:bodyPr>
          <a:lstStyle/>
          <a:p>
            <a:pPr lvl="0" algn="ctr"/>
            <a:r>
              <a:rPr b="1" i="0">
                <a:ln cap="flat" cmpd="sng" w="9525">
                  <a:solidFill>
                    <a:schemeClr val="dk2"/>
                  </a:solidFill>
                  <a:prstDash val="solid"/>
                  <a:round/>
                  <a:headEnd len="sm" w="sm" type="none"/>
                  <a:tailEnd len="sm" w="sm" type="none"/>
                </a:ln>
                <a:solidFill>
                  <a:srgbClr val="FFFFFF"/>
                </a:solidFill>
                <a:latin typeface="Arial"/>
              </a:rPr>
              <a:t>Learn More</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9"/>
          <p:cNvSpPr txBox="1"/>
          <p:nvPr>
            <p:ph type="title"/>
          </p:nvPr>
        </p:nvSpPr>
        <p:spPr>
          <a:xfrm>
            <a:off x="201100" y="188775"/>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Key Takeaway</a:t>
            </a:r>
            <a:endParaRPr sz="2700"/>
          </a:p>
        </p:txBody>
      </p:sp>
      <p:sp>
        <p:nvSpPr>
          <p:cNvPr id="340" name="Google Shape;340;p49"/>
          <p:cNvSpPr/>
          <p:nvPr/>
        </p:nvSpPr>
        <p:spPr>
          <a:xfrm rot="-251095">
            <a:off x="3697224" y="1715286"/>
            <a:ext cx="1144909" cy="1201150"/>
          </a:xfrm>
          <a:custGeom>
            <a:rect b="b" l="l" r="r" t="t"/>
            <a:pathLst>
              <a:path extrusionOk="0" h="3713356" w="3713355">
                <a:moveTo>
                  <a:pt x="2171700" y="0"/>
                </a:moveTo>
                <a:cubicBezTo>
                  <a:pt x="2771398" y="0"/>
                  <a:pt x="3314324" y="243076"/>
                  <a:pt x="3707324" y="636076"/>
                </a:cubicBezTo>
                <a:lnTo>
                  <a:pt x="3713355" y="642712"/>
                </a:lnTo>
                <a:lnTo>
                  <a:pt x="642713" y="3713356"/>
                </a:lnTo>
                <a:lnTo>
                  <a:pt x="636076" y="3707324"/>
                </a:lnTo>
                <a:cubicBezTo>
                  <a:pt x="243076" y="3314324"/>
                  <a:pt x="0" y="2771399"/>
                  <a:pt x="0" y="2171700"/>
                </a:cubicBezTo>
                <a:cubicBezTo>
                  <a:pt x="0" y="972303"/>
                  <a:pt x="972303" y="0"/>
                  <a:pt x="2171700" y="0"/>
                </a:cubicBezTo>
                <a:close/>
              </a:path>
            </a:pathLst>
          </a:custGeom>
          <a:solidFill>
            <a:srgbClr val="ECB400">
              <a:alpha val="80000"/>
            </a:srgbClr>
          </a:solidFill>
          <a:ln>
            <a:noFill/>
          </a:ln>
        </p:spPr>
        <p:txBody>
          <a:bodyPr anchorCtr="0" anchor="ctr" bIns="22850" lIns="45725" spcFirstLastPara="1" rIns="45725" wrap="square" tIns="22850">
            <a:noAutofit/>
          </a:bodyPr>
          <a:lstStyle/>
          <a:p>
            <a:pPr indent="0" lvl="0" marL="0" marR="0" rtl="0" algn="ctr">
              <a:spcBef>
                <a:spcPts val="0"/>
              </a:spcBef>
              <a:spcAft>
                <a:spcPts val="0"/>
              </a:spcAft>
              <a:buNone/>
            </a:pPr>
            <a:r>
              <a:t/>
            </a:r>
            <a:endParaRPr sz="1400">
              <a:solidFill>
                <a:srgbClr val="203864"/>
              </a:solidFill>
              <a:latin typeface="Montserrat"/>
              <a:ea typeface="Montserrat"/>
              <a:cs typeface="Montserrat"/>
              <a:sym typeface="Montserrat"/>
            </a:endParaRPr>
          </a:p>
        </p:txBody>
      </p:sp>
      <p:sp>
        <p:nvSpPr>
          <p:cNvPr id="341" name="Google Shape;341;p49"/>
          <p:cNvSpPr/>
          <p:nvPr/>
        </p:nvSpPr>
        <p:spPr>
          <a:xfrm rot="10548905">
            <a:off x="3945587" y="1858081"/>
            <a:ext cx="1144909" cy="1201150"/>
          </a:xfrm>
          <a:custGeom>
            <a:rect b="b" l="l" r="r" t="t"/>
            <a:pathLst>
              <a:path extrusionOk="0" h="3713356" w="3713355">
                <a:moveTo>
                  <a:pt x="2171700" y="0"/>
                </a:moveTo>
                <a:cubicBezTo>
                  <a:pt x="2771398" y="0"/>
                  <a:pt x="3314324" y="243076"/>
                  <a:pt x="3707324" y="636076"/>
                </a:cubicBezTo>
                <a:lnTo>
                  <a:pt x="3713355" y="642712"/>
                </a:lnTo>
                <a:lnTo>
                  <a:pt x="642713" y="3713356"/>
                </a:lnTo>
                <a:lnTo>
                  <a:pt x="636076" y="3707324"/>
                </a:lnTo>
                <a:cubicBezTo>
                  <a:pt x="243076" y="3314324"/>
                  <a:pt x="0" y="2771399"/>
                  <a:pt x="0" y="2171700"/>
                </a:cubicBezTo>
                <a:cubicBezTo>
                  <a:pt x="0" y="972303"/>
                  <a:pt x="972303" y="0"/>
                  <a:pt x="2171700" y="0"/>
                </a:cubicBezTo>
                <a:close/>
              </a:path>
            </a:pathLst>
          </a:custGeom>
          <a:solidFill>
            <a:srgbClr val="203864"/>
          </a:solidFill>
          <a:ln>
            <a:noFill/>
          </a:ln>
        </p:spPr>
        <p:txBody>
          <a:bodyPr anchorCtr="0" anchor="ctr" bIns="22850" lIns="45725" spcFirstLastPara="1" rIns="45725" wrap="square" tIns="22850">
            <a:noAutofit/>
          </a:bodyPr>
          <a:lstStyle/>
          <a:p>
            <a:pPr indent="0" lvl="0" marL="0" marR="0" rtl="0" algn="ctr">
              <a:spcBef>
                <a:spcPts val="0"/>
              </a:spcBef>
              <a:spcAft>
                <a:spcPts val="0"/>
              </a:spcAft>
              <a:buNone/>
            </a:pPr>
            <a:r>
              <a:t/>
            </a:r>
            <a:endParaRPr sz="1400">
              <a:solidFill>
                <a:srgbClr val="203864"/>
              </a:solidFill>
              <a:latin typeface="Montserrat"/>
              <a:ea typeface="Montserrat"/>
              <a:cs typeface="Montserrat"/>
              <a:sym typeface="Montserrat"/>
            </a:endParaRPr>
          </a:p>
        </p:txBody>
      </p:sp>
      <p:cxnSp>
        <p:nvCxnSpPr>
          <p:cNvPr id="342" name="Google Shape;342;p49"/>
          <p:cNvCxnSpPr/>
          <p:nvPr/>
        </p:nvCxnSpPr>
        <p:spPr>
          <a:xfrm flipH="1">
            <a:off x="3540500" y="1366975"/>
            <a:ext cx="1668300" cy="2073600"/>
          </a:xfrm>
          <a:prstGeom prst="straightConnector1">
            <a:avLst/>
          </a:prstGeom>
          <a:noFill/>
          <a:ln cap="sq" cmpd="sng" w="19050">
            <a:solidFill>
              <a:srgbClr val="ECB400"/>
            </a:solidFill>
            <a:prstDash val="solid"/>
            <a:bevel/>
            <a:headEnd len="sm" w="sm" type="none"/>
            <a:tailEnd len="sm" w="sm" type="none"/>
          </a:ln>
        </p:spPr>
      </p:cxnSp>
      <p:pic>
        <p:nvPicPr>
          <p:cNvPr id="343" name="Google Shape;343;p49"/>
          <p:cNvPicPr preferRelativeResize="0"/>
          <p:nvPr/>
        </p:nvPicPr>
        <p:blipFill>
          <a:blip r:embed="rId3">
            <a:alphaModFix/>
          </a:blip>
          <a:stretch>
            <a:fillRect/>
          </a:stretch>
        </p:blipFill>
        <p:spPr>
          <a:xfrm>
            <a:off x="4423848" y="2344601"/>
            <a:ext cx="522939" cy="338439"/>
          </a:xfrm>
          <a:prstGeom prst="rect">
            <a:avLst/>
          </a:prstGeom>
          <a:noFill/>
          <a:ln>
            <a:noFill/>
          </a:ln>
        </p:spPr>
      </p:pic>
      <p:sp>
        <p:nvSpPr>
          <p:cNvPr id="344" name="Google Shape;344;p49"/>
          <p:cNvSpPr txBox="1"/>
          <p:nvPr/>
        </p:nvSpPr>
        <p:spPr>
          <a:xfrm>
            <a:off x="201100" y="1078575"/>
            <a:ext cx="3921000" cy="23781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500"/>
              <a:buFont typeface="Arial"/>
              <a:buNone/>
            </a:pPr>
            <a:r>
              <a:rPr b="1" lang="en" sz="2600">
                <a:solidFill>
                  <a:srgbClr val="ECB400"/>
                </a:solidFill>
                <a:latin typeface="Roboto"/>
                <a:ea typeface="Roboto"/>
                <a:cs typeface="Roboto"/>
                <a:sym typeface="Roboto"/>
              </a:rPr>
              <a:t>Model </a:t>
            </a:r>
            <a:endParaRPr b="1" sz="2600">
              <a:solidFill>
                <a:srgbClr val="ECB400"/>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1" sz="10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1" i="0" lang="en" sz="2400" u="none" cap="none" strike="noStrike">
                <a:solidFill>
                  <a:srgbClr val="ECB400"/>
                </a:solidFill>
                <a:latin typeface="Roboto"/>
                <a:ea typeface="Roboto"/>
                <a:cs typeface="Roboto"/>
                <a:sym typeface="Roboto"/>
              </a:rPr>
              <a:t>01 </a:t>
            </a:r>
            <a:r>
              <a:rPr b="1" i="0" lang="en" sz="1800" u="none" cap="none" strike="noStrike">
                <a:latin typeface="Roboto"/>
                <a:ea typeface="Roboto"/>
                <a:cs typeface="Roboto"/>
                <a:sym typeface="Roboto"/>
              </a:rPr>
              <a:t> </a:t>
            </a:r>
            <a:r>
              <a:rPr i="0" lang="en" sz="1800" u="none" cap="none" strike="noStrike">
                <a:latin typeface="Roboto"/>
                <a:ea typeface="Roboto"/>
                <a:cs typeface="Roboto"/>
                <a:sym typeface="Roboto"/>
              </a:rPr>
              <a:t>Identify underlying factors</a:t>
            </a:r>
            <a:endParaRPr i="0" sz="1800" u="none" cap="none" strike="noStrike">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1" sz="10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1" lang="en" sz="2400">
                <a:solidFill>
                  <a:srgbClr val="ECB400"/>
                </a:solidFill>
                <a:latin typeface="Roboto"/>
                <a:ea typeface="Roboto"/>
                <a:cs typeface="Roboto"/>
                <a:sym typeface="Roboto"/>
              </a:rPr>
              <a:t>02 </a:t>
            </a:r>
            <a:r>
              <a:rPr b="1" lang="en" sz="1800">
                <a:latin typeface="Roboto"/>
                <a:ea typeface="Roboto"/>
                <a:cs typeface="Roboto"/>
                <a:sym typeface="Roboto"/>
              </a:rPr>
              <a:t> </a:t>
            </a:r>
            <a:r>
              <a:rPr lang="en" sz="1800">
                <a:latin typeface="Roboto"/>
                <a:ea typeface="Roboto"/>
                <a:cs typeface="Roboto"/>
                <a:sym typeface="Roboto"/>
              </a:rPr>
              <a:t>Neural networks to capture</a:t>
            </a:r>
            <a:endParaRPr sz="18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lang="en" sz="1800">
                <a:latin typeface="Roboto"/>
                <a:ea typeface="Roboto"/>
                <a:cs typeface="Roboto"/>
                <a:sym typeface="Roboto"/>
              </a:rPr>
              <a:t>        non-linear relationships</a:t>
            </a:r>
            <a:endParaRPr sz="18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1" sz="10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1" lang="en" sz="2400">
                <a:solidFill>
                  <a:srgbClr val="ECB400"/>
                </a:solidFill>
                <a:latin typeface="Roboto"/>
                <a:ea typeface="Roboto"/>
                <a:cs typeface="Roboto"/>
                <a:sym typeface="Roboto"/>
              </a:rPr>
              <a:t>03 </a:t>
            </a:r>
            <a:r>
              <a:rPr b="1" lang="en" sz="1800">
                <a:latin typeface="Roboto"/>
                <a:ea typeface="Roboto"/>
                <a:cs typeface="Roboto"/>
                <a:sym typeface="Roboto"/>
              </a:rPr>
              <a:t> </a:t>
            </a:r>
            <a:r>
              <a:rPr lang="en" sz="1800">
                <a:latin typeface="Roboto"/>
                <a:ea typeface="Roboto"/>
                <a:cs typeface="Roboto"/>
                <a:sym typeface="Roboto"/>
              </a:rPr>
              <a:t>No one model fits all</a:t>
            </a:r>
            <a:endParaRPr sz="18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sz="1800">
              <a:latin typeface="Roboto"/>
              <a:ea typeface="Roboto"/>
              <a:cs typeface="Roboto"/>
              <a:sym typeface="Roboto"/>
            </a:endParaRPr>
          </a:p>
          <a:p>
            <a:pPr indent="0" lvl="0" marL="0" marR="0" rtl="0" algn="ctr">
              <a:lnSpc>
                <a:spcPct val="100000"/>
              </a:lnSpc>
              <a:spcBef>
                <a:spcPts val="0"/>
              </a:spcBef>
              <a:spcAft>
                <a:spcPts val="0"/>
              </a:spcAft>
              <a:buClr>
                <a:srgbClr val="000000"/>
              </a:buClr>
              <a:buSzPts val="1500"/>
              <a:buFont typeface="Arial"/>
              <a:buNone/>
            </a:pPr>
            <a:r>
              <a:t/>
            </a:r>
            <a:endParaRPr b="1" sz="1800">
              <a:latin typeface="Roboto"/>
              <a:ea typeface="Roboto"/>
              <a:cs typeface="Roboto"/>
              <a:sym typeface="Roboto"/>
            </a:endParaRPr>
          </a:p>
        </p:txBody>
      </p:sp>
      <p:sp>
        <p:nvSpPr>
          <p:cNvPr id="345" name="Google Shape;345;p49"/>
          <p:cNvSpPr txBox="1"/>
          <p:nvPr/>
        </p:nvSpPr>
        <p:spPr>
          <a:xfrm>
            <a:off x="5248525" y="1673050"/>
            <a:ext cx="3757200" cy="23781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500"/>
              <a:buFont typeface="Arial"/>
              <a:buNone/>
            </a:pPr>
            <a:r>
              <a:rPr b="1" lang="en" sz="2500">
                <a:solidFill>
                  <a:srgbClr val="203864"/>
                </a:solidFill>
                <a:latin typeface="Roboto"/>
                <a:ea typeface="Roboto"/>
                <a:cs typeface="Roboto"/>
                <a:sym typeface="Roboto"/>
              </a:rPr>
              <a:t>Infrastructure</a:t>
            </a:r>
            <a:endParaRPr b="1" sz="2500">
              <a:solidFill>
                <a:srgbClr val="203864"/>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b="1" sz="9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1" i="0" lang="en" sz="2300" u="none" cap="none" strike="noStrike">
                <a:solidFill>
                  <a:srgbClr val="203864"/>
                </a:solidFill>
                <a:latin typeface="Roboto"/>
                <a:ea typeface="Roboto"/>
                <a:cs typeface="Roboto"/>
                <a:sym typeface="Roboto"/>
              </a:rPr>
              <a:t>01 </a:t>
            </a:r>
            <a:r>
              <a:rPr b="1" i="0" lang="en" sz="1700" u="none" cap="none" strike="noStrike">
                <a:latin typeface="Roboto"/>
                <a:ea typeface="Roboto"/>
                <a:cs typeface="Roboto"/>
                <a:sym typeface="Roboto"/>
              </a:rPr>
              <a:t> </a:t>
            </a:r>
            <a:r>
              <a:rPr lang="en" sz="1700">
                <a:latin typeface="Roboto"/>
                <a:ea typeface="Roboto"/>
                <a:cs typeface="Roboto"/>
                <a:sym typeface="Roboto"/>
              </a:rPr>
              <a:t>End-to-end AWS infrastructure is scalable and easily customizable</a:t>
            </a:r>
            <a:endParaRPr sz="17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t/>
            </a:r>
            <a:endParaRPr sz="900">
              <a:latin typeface="Roboto"/>
              <a:ea typeface="Roboto"/>
              <a:cs typeface="Roboto"/>
              <a:sym typeface="Roboto"/>
            </a:endParaRPr>
          </a:p>
          <a:p>
            <a:pPr indent="0" lvl="0" marL="0" marR="0" rtl="0" algn="l">
              <a:lnSpc>
                <a:spcPct val="100000"/>
              </a:lnSpc>
              <a:spcBef>
                <a:spcPts val="0"/>
              </a:spcBef>
              <a:spcAft>
                <a:spcPts val="0"/>
              </a:spcAft>
              <a:buClr>
                <a:srgbClr val="000000"/>
              </a:buClr>
              <a:buSzPts val="1500"/>
              <a:buFont typeface="Arial"/>
              <a:buNone/>
            </a:pPr>
            <a:r>
              <a:rPr b="1" lang="en" sz="2300">
                <a:solidFill>
                  <a:srgbClr val="203864"/>
                </a:solidFill>
                <a:latin typeface="Roboto"/>
                <a:ea typeface="Roboto"/>
                <a:cs typeface="Roboto"/>
                <a:sym typeface="Roboto"/>
              </a:rPr>
              <a:t>02 </a:t>
            </a:r>
            <a:r>
              <a:rPr b="1" lang="en" sz="1700">
                <a:latin typeface="Roboto"/>
                <a:ea typeface="Roboto"/>
                <a:cs typeface="Roboto"/>
                <a:sym typeface="Roboto"/>
              </a:rPr>
              <a:t> </a:t>
            </a:r>
            <a:r>
              <a:rPr lang="en" sz="1700">
                <a:latin typeface="Roboto"/>
                <a:ea typeface="Roboto"/>
                <a:cs typeface="Roboto"/>
                <a:sym typeface="Roboto"/>
              </a:rPr>
              <a:t>AWS Lambda and Cloudwatch to make it super cost-effective</a:t>
            </a:r>
            <a:endParaRPr b="1" sz="1700">
              <a:latin typeface="Roboto"/>
              <a:ea typeface="Roboto"/>
              <a:cs typeface="Roboto"/>
              <a:sym typeface="Roboto"/>
            </a:endParaRPr>
          </a:p>
        </p:txBody>
      </p:sp>
      <p:grpSp>
        <p:nvGrpSpPr>
          <p:cNvPr id="346" name="Google Shape;346;p49"/>
          <p:cNvGrpSpPr/>
          <p:nvPr/>
        </p:nvGrpSpPr>
        <p:grpSpPr>
          <a:xfrm>
            <a:off x="5757925" y="3818413"/>
            <a:ext cx="3150548" cy="909338"/>
            <a:chOff x="5548525" y="3887538"/>
            <a:chExt cx="3150548" cy="909338"/>
          </a:xfrm>
        </p:grpSpPr>
        <p:pic>
          <p:nvPicPr>
            <p:cNvPr id="347" name="Google Shape;347;p49"/>
            <p:cNvPicPr preferRelativeResize="0"/>
            <p:nvPr/>
          </p:nvPicPr>
          <p:blipFill rotWithShape="1">
            <a:blip r:embed="rId4">
              <a:alphaModFix/>
            </a:blip>
            <a:srcRect b="0" l="0" r="0" t="0"/>
            <a:stretch/>
          </p:blipFill>
          <p:spPr>
            <a:xfrm>
              <a:off x="5548525" y="3944839"/>
              <a:ext cx="732562" cy="852037"/>
            </a:xfrm>
            <a:prstGeom prst="rect">
              <a:avLst/>
            </a:prstGeom>
            <a:noFill/>
            <a:ln>
              <a:noFill/>
            </a:ln>
          </p:spPr>
        </p:pic>
        <p:pic>
          <p:nvPicPr>
            <p:cNvPr id="348" name="Google Shape;348;p49"/>
            <p:cNvPicPr preferRelativeResize="0"/>
            <p:nvPr/>
          </p:nvPicPr>
          <p:blipFill>
            <a:blip r:embed="rId5">
              <a:alphaModFix/>
            </a:blip>
            <a:stretch>
              <a:fillRect/>
            </a:stretch>
          </p:blipFill>
          <p:spPr>
            <a:xfrm>
              <a:off x="6708238" y="3905201"/>
              <a:ext cx="676529" cy="740280"/>
            </a:xfrm>
            <a:prstGeom prst="rect">
              <a:avLst/>
            </a:prstGeom>
            <a:noFill/>
            <a:ln>
              <a:noFill/>
            </a:ln>
          </p:spPr>
        </p:pic>
        <p:pic>
          <p:nvPicPr>
            <p:cNvPr id="349" name="Google Shape;349;p49"/>
            <p:cNvPicPr preferRelativeResize="0"/>
            <p:nvPr/>
          </p:nvPicPr>
          <p:blipFill rotWithShape="1">
            <a:blip r:embed="rId6">
              <a:alphaModFix/>
            </a:blip>
            <a:srcRect b="0" l="0" r="0" t="0"/>
            <a:stretch/>
          </p:blipFill>
          <p:spPr>
            <a:xfrm>
              <a:off x="7690552" y="3887538"/>
              <a:ext cx="1008521" cy="891675"/>
            </a:xfrm>
            <a:prstGeom prst="rect">
              <a:avLst/>
            </a:prstGeom>
            <a:noFill/>
            <a:ln>
              <a:noFill/>
            </a:ln>
          </p:spPr>
        </p:pic>
        <p:sp>
          <p:nvSpPr>
            <p:cNvPr id="350" name="Google Shape;350;p49"/>
            <p:cNvSpPr/>
            <p:nvPr/>
          </p:nvSpPr>
          <p:spPr>
            <a:xfrm>
              <a:off x="6365455" y="4141657"/>
              <a:ext cx="328200" cy="328200"/>
            </a:xfrm>
            <a:prstGeom prst="mathPlus">
              <a:avLst>
                <a:gd fmla="val 23520" name="adj1"/>
              </a:avLst>
            </a:prstGeom>
            <a:solidFill>
              <a:srgbClr val="ECB400">
                <a:alpha val="8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49"/>
            <p:cNvSpPr/>
            <p:nvPr/>
          </p:nvSpPr>
          <p:spPr>
            <a:xfrm>
              <a:off x="7419682" y="4141657"/>
              <a:ext cx="328200" cy="328200"/>
            </a:xfrm>
            <a:prstGeom prst="mathPlus">
              <a:avLst>
                <a:gd fmla="val 23520" name="adj1"/>
              </a:avLst>
            </a:prstGeom>
            <a:solidFill>
              <a:srgbClr val="ECB400">
                <a:alpha val="80000"/>
              </a:srgbClr>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49"/>
            <p:cNvSpPr txBox="1"/>
            <p:nvPr/>
          </p:nvSpPr>
          <p:spPr>
            <a:xfrm>
              <a:off x="6639498" y="4546481"/>
              <a:ext cx="1122900" cy="23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Roboto"/>
                  <a:ea typeface="Roboto"/>
                  <a:cs typeface="Roboto"/>
                  <a:sym typeface="Roboto"/>
                </a:rPr>
                <a:t>CloudWatch</a:t>
              </a:r>
              <a:endParaRPr sz="1000">
                <a:latin typeface="Roboto"/>
                <a:ea typeface="Roboto"/>
                <a:cs typeface="Roboto"/>
                <a:sym typeface="Roboto"/>
              </a:endParaRPr>
            </a:p>
          </p:txBody>
        </p:sp>
      </p:grpSp>
      <p:grpSp>
        <p:nvGrpSpPr>
          <p:cNvPr descr="Statistics" id="353" name="Google Shape;353;p49"/>
          <p:cNvGrpSpPr/>
          <p:nvPr/>
        </p:nvGrpSpPr>
        <p:grpSpPr>
          <a:xfrm>
            <a:off x="3923893" y="2026584"/>
            <a:ext cx="381256" cy="404351"/>
            <a:chOff x="1962150" y="3282331"/>
            <a:chExt cx="657225" cy="666806"/>
          </a:xfrm>
        </p:grpSpPr>
        <p:sp>
          <p:nvSpPr>
            <p:cNvPr id="354" name="Google Shape;354;p49"/>
            <p:cNvSpPr/>
            <p:nvPr/>
          </p:nvSpPr>
          <p:spPr>
            <a:xfrm>
              <a:off x="2066766" y="3282331"/>
              <a:ext cx="524033" cy="571555"/>
            </a:xfrm>
            <a:custGeom>
              <a:rect b="b" l="l" r="r" t="t"/>
              <a:pathLst>
                <a:path extrusionOk="0" h="571555" w="524033">
                  <a:moveTo>
                    <a:pt x="524033" y="66730"/>
                  </a:moveTo>
                  <a:cubicBezTo>
                    <a:pt x="524064" y="29907"/>
                    <a:pt x="494237" y="31"/>
                    <a:pt x="457414" y="0"/>
                  </a:cubicBezTo>
                  <a:cubicBezTo>
                    <a:pt x="420590" y="-30"/>
                    <a:pt x="390714" y="29796"/>
                    <a:pt x="390683" y="66620"/>
                  </a:cubicBezTo>
                  <a:cubicBezTo>
                    <a:pt x="390664" y="89186"/>
                    <a:pt x="402062" y="110232"/>
                    <a:pt x="420973" y="122547"/>
                  </a:cubicBezTo>
                  <a:lnTo>
                    <a:pt x="371633" y="266755"/>
                  </a:lnTo>
                  <a:lnTo>
                    <a:pt x="371633" y="266755"/>
                  </a:lnTo>
                  <a:cubicBezTo>
                    <a:pt x="358015" y="266740"/>
                    <a:pt x="344719" y="270895"/>
                    <a:pt x="333533" y="278662"/>
                  </a:cubicBezTo>
                  <a:lnTo>
                    <a:pt x="234092" y="204081"/>
                  </a:lnTo>
                  <a:cubicBezTo>
                    <a:pt x="246844" y="169536"/>
                    <a:pt x="229177" y="131194"/>
                    <a:pt x="194632" y="118442"/>
                  </a:cubicBezTo>
                  <a:cubicBezTo>
                    <a:pt x="160087" y="105690"/>
                    <a:pt x="121745" y="123356"/>
                    <a:pt x="108994" y="157902"/>
                  </a:cubicBezTo>
                  <a:cubicBezTo>
                    <a:pt x="98352" y="186730"/>
                    <a:pt x="108791" y="219097"/>
                    <a:pt x="134270" y="236275"/>
                  </a:cubicBezTo>
                  <a:lnTo>
                    <a:pt x="70739" y="438205"/>
                  </a:lnTo>
                  <a:lnTo>
                    <a:pt x="66833" y="438205"/>
                  </a:lnTo>
                  <a:cubicBezTo>
                    <a:pt x="30010" y="438118"/>
                    <a:pt x="88" y="467898"/>
                    <a:pt x="0" y="504721"/>
                  </a:cubicBezTo>
                  <a:cubicBezTo>
                    <a:pt x="-87" y="541545"/>
                    <a:pt x="29692" y="571468"/>
                    <a:pt x="66516" y="571555"/>
                  </a:cubicBezTo>
                  <a:cubicBezTo>
                    <a:pt x="103340" y="571643"/>
                    <a:pt x="133262" y="541862"/>
                    <a:pt x="133349" y="505038"/>
                  </a:cubicBezTo>
                  <a:cubicBezTo>
                    <a:pt x="133400" y="483941"/>
                    <a:pt x="123461" y="464064"/>
                    <a:pt x="106553" y="451445"/>
                  </a:cubicBezTo>
                  <a:lnTo>
                    <a:pt x="170656" y="247705"/>
                  </a:lnTo>
                  <a:lnTo>
                    <a:pt x="171608" y="247705"/>
                  </a:lnTo>
                  <a:cubicBezTo>
                    <a:pt x="185882" y="247679"/>
                    <a:pt x="199772" y="243071"/>
                    <a:pt x="211232" y="234561"/>
                  </a:cubicBezTo>
                  <a:lnTo>
                    <a:pt x="309816" y="308380"/>
                  </a:lnTo>
                  <a:cubicBezTo>
                    <a:pt x="306644" y="316352"/>
                    <a:pt x="304996" y="324849"/>
                    <a:pt x="304958" y="333430"/>
                  </a:cubicBezTo>
                  <a:cubicBezTo>
                    <a:pt x="304944" y="370254"/>
                    <a:pt x="334784" y="400117"/>
                    <a:pt x="371608" y="400131"/>
                  </a:cubicBezTo>
                  <a:cubicBezTo>
                    <a:pt x="408431" y="400145"/>
                    <a:pt x="438294" y="370305"/>
                    <a:pt x="438308" y="333483"/>
                  </a:cubicBezTo>
                  <a:cubicBezTo>
                    <a:pt x="438317" y="311007"/>
                    <a:pt x="427001" y="290038"/>
                    <a:pt x="408209" y="277709"/>
                  </a:cubicBezTo>
                  <a:lnTo>
                    <a:pt x="457358" y="133405"/>
                  </a:lnTo>
                  <a:cubicBezTo>
                    <a:pt x="494182" y="133405"/>
                    <a:pt x="524033" y="103554"/>
                    <a:pt x="524033" y="66730"/>
                  </a:cubicBezTo>
                  <a:close/>
                </a:path>
              </a:pathLst>
            </a:custGeom>
            <a:solidFill>
              <a:srgbClr val="20386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sp>
          <p:nvSpPr>
            <p:cNvPr id="355" name="Google Shape;355;p49"/>
            <p:cNvSpPr/>
            <p:nvPr/>
          </p:nvSpPr>
          <p:spPr>
            <a:xfrm>
              <a:off x="1962150" y="3282387"/>
              <a:ext cx="657225" cy="666750"/>
            </a:xfrm>
            <a:custGeom>
              <a:rect b="b" l="l" r="r" t="t"/>
              <a:pathLst>
                <a:path extrusionOk="0" h="666750" w="657225">
                  <a:moveTo>
                    <a:pt x="57150" y="0"/>
                  </a:moveTo>
                  <a:lnTo>
                    <a:pt x="0" y="0"/>
                  </a:lnTo>
                  <a:lnTo>
                    <a:pt x="0" y="666750"/>
                  </a:lnTo>
                  <a:lnTo>
                    <a:pt x="657225" y="666750"/>
                  </a:lnTo>
                  <a:lnTo>
                    <a:pt x="657225" y="609600"/>
                  </a:lnTo>
                  <a:lnTo>
                    <a:pt x="57150" y="609600"/>
                  </a:lnTo>
                  <a:lnTo>
                    <a:pt x="57150" y="0"/>
                  </a:lnTo>
                  <a:close/>
                </a:path>
              </a:pathLst>
            </a:custGeom>
            <a:solidFill>
              <a:srgbClr val="20386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2700">
                <a:solidFill>
                  <a:srgbClr val="203864"/>
                </a:solidFill>
                <a:latin typeface="Montserrat"/>
                <a:ea typeface="Montserrat"/>
                <a:cs typeface="Montserrat"/>
                <a:sym typeface="Montserrat"/>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